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32"/>
  </p:handoutMasterIdLst>
  <p:sldIdLst>
    <p:sldId id="256" r:id="rId2"/>
    <p:sldId id="259" r:id="rId3"/>
    <p:sldId id="261" r:id="rId4"/>
    <p:sldId id="265" r:id="rId5"/>
    <p:sldId id="262" r:id="rId6"/>
    <p:sldId id="286" r:id="rId7"/>
    <p:sldId id="268" r:id="rId8"/>
    <p:sldId id="266" r:id="rId9"/>
    <p:sldId id="269" r:id="rId10"/>
    <p:sldId id="270" r:id="rId11"/>
    <p:sldId id="271" r:id="rId12"/>
    <p:sldId id="272" r:id="rId13"/>
    <p:sldId id="273" r:id="rId14"/>
    <p:sldId id="281" r:id="rId15"/>
    <p:sldId id="275" r:id="rId16"/>
    <p:sldId id="280" r:id="rId17"/>
    <p:sldId id="274" r:id="rId18"/>
    <p:sldId id="276" r:id="rId19"/>
    <p:sldId id="277" r:id="rId20"/>
    <p:sldId id="282" r:id="rId21"/>
    <p:sldId id="283" r:id="rId22"/>
    <p:sldId id="288" r:id="rId23"/>
    <p:sldId id="285" r:id="rId24"/>
    <p:sldId id="278" r:id="rId25"/>
    <p:sldId id="290" r:id="rId26"/>
    <p:sldId id="291" r:id="rId27"/>
    <p:sldId id="292" r:id="rId28"/>
    <p:sldId id="289" r:id="rId29"/>
    <p:sldId id="29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EEEEE"/>
    <a:srgbClr val="F07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9" autoAdjust="0"/>
    <p:restoredTop sz="94660"/>
  </p:normalViewPr>
  <p:slideViewPr>
    <p:cSldViewPr>
      <p:cViewPr>
        <p:scale>
          <a:sx n="70" d="100"/>
          <a:sy n="70" d="100"/>
        </p:scale>
        <p:origin x="-2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92B5A7-A176-4707-9FF6-1261E515B5C8}" type="datetimeFigureOut">
              <a:rPr lang="en-US" smtClean="0"/>
              <a:t>2/20/2013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69DC5B-192B-4FFC-989D-323120A31D0A}" type="slidenum">
              <a:rPr lang="en-US" smtClean="0"/>
              <a:t>‹#›</a:t>
            </a:fld>
            <a:endParaRPr lang="en-US"/>
          </a:p>
        </p:txBody>
      </p:sp>
    </p:spTree>
    <p:extLst>
      <p:ext uri="{BB962C8B-B14F-4D97-AF65-F5344CB8AC3E}">
        <p14:creationId xmlns:p14="http://schemas.microsoft.com/office/powerpoint/2010/main" val="30449623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8B1ED-F14D-4700-8E27-C8650A50F250}"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8B1ED-F14D-4700-8E27-C8650A50F250}"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8B1ED-F14D-4700-8E27-C8650A50F250}"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8B1ED-F14D-4700-8E27-C8650A50F250}"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8B1ED-F14D-4700-8E27-C8650A50F250}"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8B1ED-F14D-4700-8E27-C8650A50F250}"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8B1ED-F14D-4700-8E27-C8650A50F250}" type="datetimeFigureOut">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8B1ED-F14D-4700-8E27-C8650A50F250}" type="datetimeFigureOut">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8B1ED-F14D-4700-8E27-C8650A50F250}" type="datetimeFigureOut">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8B1ED-F14D-4700-8E27-C8650A50F250}"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8B1ED-F14D-4700-8E27-C8650A50F250}"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1123F-4B5F-4D28-855F-9CCDFD2F74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8B1ED-F14D-4700-8E27-C8650A50F250}" type="datetimeFigureOut">
              <a:rPr lang="en-US" smtClean="0"/>
              <a:pPr/>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1123F-4B5F-4D28-855F-9CCDFD2F74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vdh.virginia.gov/distancelearning/images/dl.jpg&amp;imgrefurl=http://www.campuscompare.com/college-resources/admissions/online-college-classes-and-distance-learning/&amp;usg=__mCy5o7iMVkYPsy1_0FE28kmJClE=&amp;h=1290&amp;w=1442&amp;sz=948&amp;hl=en&amp;start=3&amp;um=1&amp;itbs=1&amp;tbnid=5e3-wdRSCJDG7M:&amp;tbnh=134&amp;tbnw=150&amp;prev=/images?q=online+classes&amp;hl=en&amp;um=1" TargetMode="Externa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hyperlink" Target="http://www.carthage.k12.mo.us/tc" TargetMode="External"/><Relationship Id="rId5" Type="http://schemas.openxmlformats.org/officeDocument/2006/relationships/image" Target="../media/image26.jpeg"/><Relationship Id="rId4" Type="http://schemas.openxmlformats.org/officeDocument/2006/relationships/hyperlink" Target="http://www.carthage.k12.mo.us/hs/newhighschool/assets/pictures/images/IMG_0194_JPG.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t2.gstatic.com/images?q=tbn:5e3-wdRSCJDG7M:http://www.vdh.virginia.gov/distancelearning/images/dl.jpg">
            <a:hlinkClick r:id="rId3"/>
          </p:cNvPr>
          <p:cNvPicPr>
            <a:picLocks noChangeAspect="1" noChangeArrowheads="1"/>
          </p:cNvPicPr>
          <p:nvPr/>
        </p:nvPicPr>
        <p:blipFill>
          <a:blip r:embed="rId4" cstate="print"/>
          <a:srcRect/>
          <a:stretch>
            <a:fillRect/>
          </a:stretch>
        </p:blipFill>
        <p:spPr bwMode="auto">
          <a:xfrm>
            <a:off x="0" y="-304800"/>
            <a:ext cx="9525000" cy="8509000"/>
          </a:xfrm>
          <a:prstGeom prst="rect">
            <a:avLst/>
          </a:prstGeom>
          <a:noFill/>
        </p:spPr>
      </p:pic>
      <p:sp>
        <p:nvSpPr>
          <p:cNvPr id="2" name="Title 1"/>
          <p:cNvSpPr>
            <a:spLocks noGrp="1"/>
          </p:cNvSpPr>
          <p:nvPr>
            <p:ph type="ctrTitle"/>
          </p:nvPr>
        </p:nvSpPr>
        <p:spPr>
          <a:xfrm>
            <a:off x="0" y="1981200"/>
            <a:ext cx="9525000" cy="1905000"/>
          </a:xfrm>
        </p:spPr>
        <p:txBody>
          <a:bodyPr>
            <a:noAutofit/>
          </a:bodyPr>
          <a:lstStyle/>
          <a:p>
            <a:r>
              <a:rPr lang="en-US" sz="7200" dirty="0" smtClean="0"/>
              <a:t>The </a:t>
            </a:r>
            <a:br>
              <a:rPr lang="en-US" sz="7200" dirty="0" smtClean="0"/>
            </a:br>
            <a:r>
              <a:rPr lang="en-US" sz="7200" dirty="0" smtClean="0"/>
              <a:t>Virtual Learning Center</a:t>
            </a:r>
            <a:br>
              <a:rPr lang="en-US" sz="7200" dirty="0" smtClean="0"/>
            </a:br>
            <a:r>
              <a:rPr lang="en-US" sz="5400" dirty="0" smtClean="0"/>
              <a:t>(VLC)</a:t>
            </a:r>
            <a:endParaRPr lang="en-US" sz="5400" dirty="0"/>
          </a:p>
        </p:txBody>
      </p:sp>
    </p:spTree>
    <p:custDataLst>
      <p:tags r:id="rId1"/>
    </p:custDataLst>
  </p:cSld>
  <p:clrMapOvr>
    <a:masterClrMapping/>
  </p:clrMapOvr>
  <p:transition advTm="65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4582" name="Picture 6" descr="http://images.google.com/url?source=imgres&amp;ct=img&amp;q=http://www.clemson.edu/newsroom/multimedia/images/2007_articles/fireworks_galaxy.jpg&amp;usg=AFQjCNGStkfvtqqoNYzlUDA_2HqsghMZrg"/>
          <p:cNvPicPr>
            <a:picLocks noChangeAspect="1" noChangeArrowheads="1"/>
          </p:cNvPicPr>
          <p:nvPr/>
        </p:nvPicPr>
        <p:blipFill>
          <a:blip r:embed="rId3" cstate="print"/>
          <a:srcRect/>
          <a:stretch>
            <a:fillRect/>
          </a:stretch>
        </p:blipFill>
        <p:spPr bwMode="auto">
          <a:xfrm>
            <a:off x="0" y="0"/>
            <a:ext cx="9080500" cy="8747587"/>
          </a:xfrm>
          <a:prstGeom prst="rect">
            <a:avLst/>
          </a:prstGeom>
          <a:noFill/>
        </p:spPr>
      </p:pic>
      <p:sp>
        <p:nvSpPr>
          <p:cNvPr id="3" name="TextBox 2"/>
          <p:cNvSpPr txBox="1"/>
          <p:nvPr/>
        </p:nvSpPr>
        <p:spPr>
          <a:xfrm>
            <a:off x="0" y="0"/>
            <a:ext cx="9296400" cy="2308324"/>
          </a:xfrm>
          <a:prstGeom prst="rect">
            <a:avLst/>
          </a:prstGeom>
          <a:noFill/>
        </p:spPr>
        <p:txBody>
          <a:bodyPr wrap="square" rtlCol="0">
            <a:spAutoFit/>
          </a:bodyPr>
          <a:lstStyle/>
          <a:p>
            <a:r>
              <a:rPr lang="en-US" sz="4800" dirty="0" smtClean="0">
                <a:solidFill>
                  <a:schemeClr val="accent6"/>
                </a:solidFill>
              </a:rPr>
              <a:t>There are many reasons why students need to catch-up on credits.</a:t>
            </a:r>
            <a:endParaRPr lang="en-US" sz="4800" dirty="0">
              <a:solidFill>
                <a:schemeClr val="accent6"/>
              </a:solidFill>
            </a:endParaRPr>
          </a:p>
        </p:txBody>
      </p:sp>
      <p:sp>
        <p:nvSpPr>
          <p:cNvPr id="4" name="TextBox 3"/>
          <p:cNvSpPr txBox="1"/>
          <p:nvPr/>
        </p:nvSpPr>
        <p:spPr>
          <a:xfrm rot="481307">
            <a:off x="4443470" y="1922262"/>
            <a:ext cx="4669688" cy="769441"/>
          </a:xfrm>
          <a:prstGeom prst="rect">
            <a:avLst/>
          </a:prstGeom>
          <a:noFill/>
        </p:spPr>
        <p:txBody>
          <a:bodyPr wrap="square" rtlCol="0">
            <a:spAutoFit/>
          </a:bodyPr>
          <a:lstStyle/>
          <a:p>
            <a:r>
              <a:rPr lang="en-US" sz="4400" b="1" dirty="0" smtClean="0">
                <a:solidFill>
                  <a:srgbClr val="92D050"/>
                </a:solidFill>
              </a:rPr>
              <a:t>Extended Illnesses</a:t>
            </a:r>
            <a:endParaRPr lang="en-US" sz="4400" b="1" dirty="0">
              <a:solidFill>
                <a:srgbClr val="92D050"/>
              </a:solidFill>
            </a:endParaRPr>
          </a:p>
        </p:txBody>
      </p:sp>
      <p:sp>
        <p:nvSpPr>
          <p:cNvPr id="5" name="TextBox 4"/>
          <p:cNvSpPr txBox="1"/>
          <p:nvPr/>
        </p:nvSpPr>
        <p:spPr>
          <a:xfrm rot="20961844">
            <a:off x="647473" y="2178153"/>
            <a:ext cx="3857247" cy="769441"/>
          </a:xfrm>
          <a:prstGeom prst="rect">
            <a:avLst/>
          </a:prstGeom>
          <a:noFill/>
        </p:spPr>
        <p:txBody>
          <a:bodyPr wrap="square" rtlCol="0">
            <a:spAutoFit/>
          </a:bodyPr>
          <a:lstStyle/>
          <a:p>
            <a:r>
              <a:rPr lang="en-US" sz="4400" b="1" dirty="0" smtClean="0">
                <a:solidFill>
                  <a:srgbClr val="F074F0"/>
                </a:solidFill>
              </a:rPr>
              <a:t>Failed Classes</a:t>
            </a:r>
            <a:endParaRPr lang="en-US" sz="4400" b="1" dirty="0">
              <a:solidFill>
                <a:srgbClr val="F074F0"/>
              </a:solidFill>
            </a:endParaRPr>
          </a:p>
        </p:txBody>
      </p:sp>
      <p:sp>
        <p:nvSpPr>
          <p:cNvPr id="6" name="TextBox 5"/>
          <p:cNvSpPr txBox="1"/>
          <p:nvPr/>
        </p:nvSpPr>
        <p:spPr>
          <a:xfrm rot="20501594">
            <a:off x="5200692" y="3449167"/>
            <a:ext cx="3638796" cy="707886"/>
          </a:xfrm>
          <a:prstGeom prst="rect">
            <a:avLst/>
          </a:prstGeom>
          <a:noFill/>
        </p:spPr>
        <p:txBody>
          <a:bodyPr wrap="square" rtlCol="0">
            <a:spAutoFit/>
          </a:bodyPr>
          <a:lstStyle/>
          <a:p>
            <a:r>
              <a:rPr lang="en-US" sz="4000" b="1" dirty="0" smtClean="0">
                <a:solidFill>
                  <a:srgbClr val="00B0F0"/>
                </a:solidFill>
              </a:rPr>
              <a:t>Homeschooled</a:t>
            </a:r>
            <a:endParaRPr lang="en-US" sz="4000" b="1" dirty="0">
              <a:solidFill>
                <a:srgbClr val="00B0F0"/>
              </a:solidFill>
            </a:endParaRPr>
          </a:p>
        </p:txBody>
      </p:sp>
      <p:sp>
        <p:nvSpPr>
          <p:cNvPr id="8" name="TextBox 7"/>
          <p:cNvSpPr txBox="1"/>
          <p:nvPr/>
        </p:nvSpPr>
        <p:spPr>
          <a:xfrm rot="262347">
            <a:off x="247275" y="4651068"/>
            <a:ext cx="4097841" cy="646331"/>
          </a:xfrm>
          <a:prstGeom prst="rect">
            <a:avLst/>
          </a:prstGeom>
          <a:noFill/>
        </p:spPr>
        <p:txBody>
          <a:bodyPr wrap="square" rtlCol="0">
            <a:spAutoFit/>
          </a:bodyPr>
          <a:lstStyle/>
          <a:p>
            <a:r>
              <a:rPr lang="en-US" sz="3600" b="1" dirty="0" smtClean="0">
                <a:solidFill>
                  <a:srgbClr val="FFC000"/>
                </a:solidFill>
              </a:rPr>
              <a:t>Transient Students</a:t>
            </a:r>
            <a:endParaRPr lang="en-US" sz="3600" b="1" dirty="0">
              <a:solidFill>
                <a:srgbClr val="FFC000"/>
              </a:solidFill>
            </a:endParaRPr>
          </a:p>
        </p:txBody>
      </p:sp>
      <p:sp>
        <p:nvSpPr>
          <p:cNvPr id="9" name="TextBox 8"/>
          <p:cNvSpPr txBox="1"/>
          <p:nvPr/>
        </p:nvSpPr>
        <p:spPr>
          <a:xfrm>
            <a:off x="609600" y="3429000"/>
            <a:ext cx="5867400" cy="830997"/>
          </a:xfrm>
          <a:prstGeom prst="rect">
            <a:avLst/>
          </a:prstGeom>
          <a:noFill/>
        </p:spPr>
        <p:txBody>
          <a:bodyPr wrap="square" rtlCol="0">
            <a:spAutoFit/>
          </a:bodyPr>
          <a:lstStyle/>
          <a:p>
            <a:r>
              <a:rPr lang="en-US" sz="4800" dirty="0" smtClean="0">
                <a:solidFill>
                  <a:srgbClr val="FFFF00"/>
                </a:solidFill>
              </a:rPr>
              <a:t>Transfer Students</a:t>
            </a:r>
            <a:endParaRPr lang="en-US" sz="4800" dirty="0">
              <a:solidFill>
                <a:srgbClr val="FFFF00"/>
              </a:solidFill>
            </a:endParaRPr>
          </a:p>
        </p:txBody>
      </p:sp>
      <p:sp>
        <p:nvSpPr>
          <p:cNvPr id="10" name="TextBox 9"/>
          <p:cNvSpPr txBox="1"/>
          <p:nvPr/>
        </p:nvSpPr>
        <p:spPr>
          <a:xfrm>
            <a:off x="3810000" y="2819400"/>
            <a:ext cx="3200400" cy="707886"/>
          </a:xfrm>
          <a:prstGeom prst="rect">
            <a:avLst/>
          </a:prstGeom>
          <a:noFill/>
        </p:spPr>
        <p:txBody>
          <a:bodyPr wrap="square" rtlCol="0">
            <a:spAutoFit/>
          </a:bodyPr>
          <a:lstStyle/>
          <a:p>
            <a:r>
              <a:rPr lang="en-US" sz="4000" b="1" dirty="0" smtClean="0">
                <a:solidFill>
                  <a:srgbClr val="3EEEEE"/>
                </a:solidFill>
              </a:rPr>
              <a:t>New Citizens</a:t>
            </a:r>
            <a:endParaRPr lang="en-US" sz="4000" b="1" dirty="0">
              <a:solidFill>
                <a:srgbClr val="3EEEEE"/>
              </a:solidFill>
            </a:endParaRPr>
          </a:p>
        </p:txBody>
      </p:sp>
      <p:sp>
        <p:nvSpPr>
          <p:cNvPr id="11" name="TextBox 10"/>
          <p:cNvSpPr txBox="1"/>
          <p:nvPr/>
        </p:nvSpPr>
        <p:spPr>
          <a:xfrm>
            <a:off x="457200" y="5288340"/>
            <a:ext cx="8001000" cy="1569660"/>
          </a:xfrm>
          <a:prstGeom prst="rect">
            <a:avLst/>
          </a:prstGeom>
          <a:noFill/>
        </p:spPr>
        <p:txBody>
          <a:bodyPr wrap="square" rtlCol="0">
            <a:spAutoFit/>
          </a:bodyPr>
          <a:lstStyle/>
          <a:p>
            <a:r>
              <a:rPr lang="en-US" sz="4800" b="1" dirty="0" smtClean="0">
                <a:solidFill>
                  <a:schemeClr val="accent6"/>
                </a:solidFill>
              </a:rPr>
              <a:t>The VLC  is a </a:t>
            </a:r>
            <a:r>
              <a:rPr lang="en-US" sz="4800" b="1" u="sng" dirty="0" smtClean="0">
                <a:solidFill>
                  <a:schemeClr val="accent6"/>
                </a:solidFill>
              </a:rPr>
              <a:t>great</a:t>
            </a:r>
            <a:r>
              <a:rPr lang="en-US" sz="4800" b="1" dirty="0" smtClean="0">
                <a:solidFill>
                  <a:schemeClr val="accent6"/>
                </a:solidFill>
              </a:rPr>
              <a:t> place to get that accomplished!</a:t>
            </a:r>
            <a:endParaRPr lang="en-US" sz="4800" b="1" dirty="0">
              <a:solidFill>
                <a:schemeClr val="accent6"/>
              </a:solidFill>
            </a:endParaRPr>
          </a:p>
        </p:txBody>
      </p:sp>
      <p:sp>
        <p:nvSpPr>
          <p:cNvPr id="12" name="TextBox 11"/>
          <p:cNvSpPr txBox="1"/>
          <p:nvPr/>
        </p:nvSpPr>
        <p:spPr>
          <a:xfrm>
            <a:off x="4724400" y="4495800"/>
            <a:ext cx="3886200" cy="830997"/>
          </a:xfrm>
          <a:prstGeom prst="rect">
            <a:avLst/>
          </a:prstGeom>
          <a:noFill/>
        </p:spPr>
        <p:txBody>
          <a:bodyPr wrap="square" rtlCol="0">
            <a:spAutoFit/>
          </a:bodyPr>
          <a:lstStyle/>
          <a:p>
            <a:r>
              <a:rPr lang="en-US" sz="4800" dirty="0" smtClean="0">
                <a:solidFill>
                  <a:srgbClr val="002060"/>
                </a:solidFill>
              </a:rPr>
              <a:t>Homebound</a:t>
            </a:r>
            <a:endParaRPr lang="en-US" sz="4800" dirty="0">
              <a:solidFill>
                <a:srgbClr val="002060"/>
              </a:solidFill>
            </a:endParaRPr>
          </a:p>
        </p:txBody>
      </p:sp>
    </p:spTree>
    <p:custDataLst>
      <p:tags r:id="rId1"/>
    </p:custDataLst>
  </p:cSld>
  <p:clrMapOvr>
    <a:overrideClrMapping bg1="dk1" tx1="lt1" bg2="dk2" tx2="lt2" accent1="accent1" accent2="accent2" accent3="accent3" accent4="accent4" accent5="accent5" accent6="accent6" hlink="hlink" folHlink="folHlink"/>
  </p:clrMapOvr>
  <p:transition advTm="1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slide(fromBottom)">
                                      <p:cBhvr>
                                        <p:cTn id="32" dur="1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blinds(horizontal)">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p:cTn id="54"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55"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56"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MG0037.JPG"/>
          <p:cNvPicPr>
            <a:picLocks noChangeAspect="1"/>
          </p:cNvPicPr>
          <p:nvPr/>
        </p:nvPicPr>
        <p:blipFill>
          <a:blip r:embed="rId3" cstate="print">
            <a:lum/>
          </a:blip>
          <a:stretch>
            <a:fillRect/>
          </a:stretch>
        </p:blipFill>
        <p:spPr>
          <a:xfrm>
            <a:off x="1752600" y="0"/>
            <a:ext cx="5143500" cy="6858000"/>
          </a:xfrm>
          <a:prstGeom prst="rect">
            <a:avLst/>
          </a:prstGeom>
        </p:spPr>
      </p:pic>
      <p:sp>
        <p:nvSpPr>
          <p:cNvPr id="4" name="TextBox 3"/>
          <p:cNvSpPr txBox="1"/>
          <p:nvPr/>
        </p:nvSpPr>
        <p:spPr>
          <a:xfrm>
            <a:off x="228600" y="152400"/>
            <a:ext cx="3733800" cy="1754326"/>
          </a:xfrm>
          <a:prstGeom prst="rect">
            <a:avLst/>
          </a:prstGeom>
          <a:noFill/>
        </p:spPr>
        <p:txBody>
          <a:bodyPr wrap="square" rtlCol="0">
            <a:spAutoFit/>
          </a:bodyPr>
          <a:lstStyle/>
          <a:p>
            <a:r>
              <a:rPr lang="en-US" sz="3600" dirty="0" smtClean="0"/>
              <a:t>Some students want to graduate ahead of time.  </a:t>
            </a:r>
            <a:endParaRPr lang="en-US" sz="3600" dirty="0"/>
          </a:p>
        </p:txBody>
      </p:sp>
      <p:sp>
        <p:nvSpPr>
          <p:cNvPr id="5" name="TextBox 4"/>
          <p:cNvSpPr txBox="1"/>
          <p:nvPr/>
        </p:nvSpPr>
        <p:spPr>
          <a:xfrm>
            <a:off x="5715000" y="5334000"/>
            <a:ext cx="3429000" cy="1200329"/>
          </a:xfrm>
          <a:prstGeom prst="rect">
            <a:avLst/>
          </a:prstGeom>
          <a:noFill/>
        </p:spPr>
        <p:txBody>
          <a:bodyPr wrap="square" rtlCol="0">
            <a:spAutoFit/>
          </a:bodyPr>
          <a:lstStyle/>
          <a:p>
            <a:r>
              <a:rPr lang="en-US" sz="3600" dirty="0" smtClean="0"/>
              <a:t>The VLC can help with that too!</a:t>
            </a:r>
            <a:endParaRPr lang="en-US" sz="3600" dirty="0"/>
          </a:p>
        </p:txBody>
      </p:sp>
    </p:spTree>
    <p:custDataLst>
      <p:tags r:id="rId1"/>
    </p:custDataLst>
  </p:cSld>
  <p:clrMapOvr>
    <a:masterClrMapping/>
  </p:clrMapOvr>
  <p:transition advTm="528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google.com/url?source=imgres&amp;ct=img&amp;q=http://theologyforum.files.wordpress.com/2009/01/books.jpg&amp;usg=AFQjCNFkKsM6qGxVDsE_pPt-ZbfBIeCUTA"/>
          <p:cNvPicPr>
            <a:picLocks noChangeAspect="1" noChangeArrowheads="1"/>
          </p:cNvPicPr>
          <p:nvPr/>
        </p:nvPicPr>
        <p:blipFill>
          <a:blip r:embed="rId3" cstate="print"/>
          <a:srcRect/>
          <a:stretch>
            <a:fillRect/>
          </a:stretch>
        </p:blipFill>
        <p:spPr bwMode="auto">
          <a:xfrm>
            <a:off x="0" y="914400"/>
            <a:ext cx="9372600" cy="7029450"/>
          </a:xfrm>
          <a:prstGeom prst="rect">
            <a:avLst/>
          </a:prstGeom>
          <a:noFill/>
        </p:spPr>
      </p:pic>
      <p:sp>
        <p:nvSpPr>
          <p:cNvPr id="3" name="TextBox 2"/>
          <p:cNvSpPr txBox="1"/>
          <p:nvPr/>
        </p:nvSpPr>
        <p:spPr>
          <a:xfrm>
            <a:off x="0" y="0"/>
            <a:ext cx="9144000" cy="3046988"/>
          </a:xfrm>
          <a:prstGeom prst="rect">
            <a:avLst/>
          </a:prstGeom>
          <a:noFill/>
        </p:spPr>
        <p:txBody>
          <a:bodyPr wrap="square" rtlCol="0">
            <a:spAutoFit/>
          </a:bodyPr>
          <a:lstStyle/>
          <a:p>
            <a:r>
              <a:rPr lang="en-US" sz="4800" b="1" dirty="0" smtClean="0">
                <a:solidFill>
                  <a:schemeClr val="accent3"/>
                </a:solidFill>
              </a:rPr>
              <a:t>The VLC offers 50+ core and elective classes </a:t>
            </a:r>
            <a:r>
              <a:rPr lang="en-US" sz="4800" b="1" smtClean="0">
                <a:solidFill>
                  <a:schemeClr val="accent3"/>
                </a:solidFill>
              </a:rPr>
              <a:t>to </a:t>
            </a:r>
            <a:r>
              <a:rPr lang="en-US" sz="4800" b="1" u="sng" smtClean="0">
                <a:solidFill>
                  <a:schemeClr val="accent3"/>
                </a:solidFill>
              </a:rPr>
              <a:t>ALL</a:t>
            </a:r>
            <a:r>
              <a:rPr lang="en-US" sz="4800" b="1" smtClean="0">
                <a:solidFill>
                  <a:schemeClr val="accent3"/>
                </a:solidFill>
              </a:rPr>
              <a:t> </a:t>
            </a:r>
            <a:endParaRPr lang="en-US" sz="4800" b="1" dirty="0" smtClean="0">
              <a:solidFill>
                <a:schemeClr val="accent3"/>
              </a:solidFill>
            </a:endParaRPr>
          </a:p>
          <a:p>
            <a:r>
              <a:rPr lang="en-US" sz="4800" b="1" dirty="0" smtClean="0">
                <a:solidFill>
                  <a:schemeClr val="accent3"/>
                </a:solidFill>
              </a:rPr>
              <a:t>Carthage High School </a:t>
            </a:r>
          </a:p>
          <a:p>
            <a:r>
              <a:rPr lang="en-US" sz="4800" b="1" dirty="0" smtClean="0">
                <a:solidFill>
                  <a:schemeClr val="accent3"/>
                </a:solidFill>
              </a:rPr>
              <a:t>and sending school students.</a:t>
            </a:r>
            <a:endParaRPr lang="en-US" sz="4800" b="1" dirty="0">
              <a:solidFill>
                <a:schemeClr val="accent3"/>
              </a:solidFill>
            </a:endParaRPr>
          </a:p>
        </p:txBody>
      </p:sp>
    </p:spTree>
    <p:custDataLst>
      <p:tags r:id="rId1"/>
    </p:custDataLst>
  </p:cSld>
  <p:clrMapOvr>
    <a:masterClrMapping/>
  </p:clrMapOvr>
  <p:transition advTm="70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ages.google.com/url?source=imgres&amp;ct=img&amp;q=http://www.oaklandcc.edu/ASC/ASCah/images/j0341513.jpg&amp;usg=AFQjCNFuLGhB0PYwR4ebr0ZyeLvdZQ8woA"/>
          <p:cNvPicPr>
            <a:picLocks noChangeAspect="1" noChangeArrowheads="1"/>
          </p:cNvPicPr>
          <p:nvPr/>
        </p:nvPicPr>
        <p:blipFill>
          <a:blip r:embed="rId3" cstate="print"/>
          <a:srcRect/>
          <a:stretch>
            <a:fillRect/>
          </a:stretch>
        </p:blipFill>
        <p:spPr bwMode="auto">
          <a:xfrm>
            <a:off x="0" y="-4191000"/>
            <a:ext cx="9372600" cy="13139159"/>
          </a:xfrm>
          <a:prstGeom prst="rect">
            <a:avLst/>
          </a:prstGeom>
          <a:noFill/>
        </p:spPr>
      </p:pic>
      <p:sp>
        <p:nvSpPr>
          <p:cNvPr id="3" name="TextBox 2"/>
          <p:cNvSpPr txBox="1"/>
          <p:nvPr/>
        </p:nvSpPr>
        <p:spPr>
          <a:xfrm>
            <a:off x="381000" y="1143000"/>
            <a:ext cx="8610600" cy="4524315"/>
          </a:xfrm>
          <a:prstGeom prst="rect">
            <a:avLst/>
          </a:prstGeom>
          <a:noFill/>
        </p:spPr>
        <p:txBody>
          <a:bodyPr wrap="square" rtlCol="0">
            <a:spAutoFit/>
          </a:bodyPr>
          <a:lstStyle/>
          <a:p>
            <a:r>
              <a:rPr lang="en-US" sz="4800" dirty="0" smtClean="0"/>
              <a:t>VLC courses contain skill-based software that meets all </a:t>
            </a:r>
          </a:p>
          <a:p>
            <a:r>
              <a:rPr lang="en-US" sz="4800" dirty="0" smtClean="0"/>
              <a:t>Missouri State Standards (MSIP),   </a:t>
            </a:r>
          </a:p>
          <a:p>
            <a:r>
              <a:rPr lang="en-US" sz="4800" dirty="0" smtClean="0"/>
              <a:t>Grade Level Expectations (GLE’s), </a:t>
            </a:r>
          </a:p>
          <a:p>
            <a:r>
              <a:rPr lang="en-US" sz="4800" dirty="0" smtClean="0"/>
              <a:t>and Course Level Expectations (CLE’s). </a:t>
            </a:r>
            <a:endParaRPr lang="en-US" sz="4800" dirty="0"/>
          </a:p>
        </p:txBody>
      </p:sp>
    </p:spTree>
    <p:custDataLst>
      <p:tags r:id="rId1"/>
    </p:custDataLst>
  </p:cSld>
  <p:clrMapOvr>
    <a:masterClrMapping/>
  </p:clrMapOvr>
  <p:transition advTm="1038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2" descr="http://images.google.com/url?source=imgres&amp;ct=img&amp;q=http://haacked.com/images/haacked_com/WindowsLiveWriter/UsingWebServer.WebDevForUnitTests_7370/517386_scanning_test2.jpg&amp;usg=AFQjCNFA8pXo7EvxAgXVWh-oxU2H84bkPg"/>
          <p:cNvPicPr>
            <a:picLocks noChangeAspect="1" noChangeArrowheads="1"/>
          </p:cNvPicPr>
          <p:nvPr/>
        </p:nvPicPr>
        <p:blipFill>
          <a:blip r:embed="rId3" cstate="print"/>
          <a:srcRect/>
          <a:stretch>
            <a:fillRect/>
          </a:stretch>
        </p:blipFill>
        <p:spPr bwMode="auto">
          <a:xfrm>
            <a:off x="0" y="0"/>
            <a:ext cx="4543425" cy="6858000"/>
          </a:xfrm>
          <a:prstGeom prst="rect">
            <a:avLst/>
          </a:prstGeom>
          <a:noFill/>
        </p:spPr>
      </p:pic>
      <p:sp>
        <p:nvSpPr>
          <p:cNvPr id="3" name="TextBox 2"/>
          <p:cNvSpPr txBox="1"/>
          <p:nvPr/>
        </p:nvSpPr>
        <p:spPr>
          <a:xfrm>
            <a:off x="4572000" y="304800"/>
            <a:ext cx="4572000" cy="6186309"/>
          </a:xfrm>
          <a:prstGeom prst="rect">
            <a:avLst/>
          </a:prstGeom>
          <a:noFill/>
        </p:spPr>
        <p:txBody>
          <a:bodyPr wrap="square" rtlCol="0">
            <a:spAutoFit/>
          </a:bodyPr>
          <a:lstStyle/>
          <a:p>
            <a:r>
              <a:rPr lang="en-US" sz="4400" dirty="0" smtClean="0"/>
              <a:t>Content specific assessments are administered at the VLC in the form of review and final examinations. End of Course (EOC) examinations are given as well.</a:t>
            </a:r>
            <a:endParaRPr lang="en-US" sz="4400" dirty="0"/>
          </a:p>
        </p:txBody>
      </p:sp>
    </p:spTree>
    <p:custDataLst>
      <p:tags r:id="rId1"/>
    </p:custDataLst>
  </p:cSld>
  <p:clrMapOvr>
    <a:overrideClrMapping bg1="dk1" tx1="lt1" bg2="dk2" tx2="lt2" accent1="accent1" accent2="accent2" accent3="accent3" accent4="accent4" accent5="accent5" accent6="accent6" hlink="hlink" folHlink="folHlink"/>
  </p:clrMapOvr>
  <p:transition advTm="100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google.com/url?source=imgres&amp;ct=img&amp;q=http://dekerivers.files.wordpress.com/2008/04/home_photo_books.jpg&amp;usg=AFQjCNHZrdGmYpXy2hFx5aL0N9XXpBIOeg"/>
          <p:cNvPicPr>
            <a:picLocks noChangeAspect="1" noChangeArrowheads="1"/>
          </p:cNvPicPr>
          <p:nvPr/>
        </p:nvPicPr>
        <p:blipFill>
          <a:blip r:embed="rId3" cstate="print"/>
          <a:srcRect/>
          <a:stretch>
            <a:fillRect/>
          </a:stretch>
        </p:blipFill>
        <p:spPr bwMode="auto">
          <a:xfrm>
            <a:off x="3257305" y="0"/>
            <a:ext cx="5886695" cy="6858000"/>
          </a:xfrm>
          <a:prstGeom prst="rect">
            <a:avLst/>
          </a:prstGeom>
          <a:noFill/>
        </p:spPr>
      </p:pic>
      <p:sp>
        <p:nvSpPr>
          <p:cNvPr id="3" name="TextBox 2"/>
          <p:cNvSpPr txBox="1"/>
          <p:nvPr/>
        </p:nvSpPr>
        <p:spPr>
          <a:xfrm>
            <a:off x="0" y="914400"/>
            <a:ext cx="3200400" cy="5016758"/>
          </a:xfrm>
          <a:prstGeom prst="rect">
            <a:avLst/>
          </a:prstGeom>
          <a:noFill/>
        </p:spPr>
        <p:txBody>
          <a:bodyPr wrap="square" rtlCol="0">
            <a:spAutoFit/>
          </a:bodyPr>
          <a:lstStyle/>
          <a:p>
            <a:r>
              <a:rPr lang="en-US" sz="3200" dirty="0" smtClean="0"/>
              <a:t>Virtual Learning Center classes are closely patterned after Carthage High School’s curriculum, and articulated through grade levels by scope and sequence.</a:t>
            </a:r>
            <a:endParaRPr lang="en-US" sz="3200" dirty="0"/>
          </a:p>
        </p:txBody>
      </p:sp>
    </p:spTree>
    <p:custDataLst>
      <p:tags r:id="rId1"/>
    </p:custDataLst>
  </p:cSld>
  <p:clrMapOvr>
    <a:masterClrMapping/>
  </p:clrMapOvr>
  <p:transition advTm="94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IMG0214.JPG"/>
          <p:cNvPicPr>
            <a:picLocks noChangeAspect="1"/>
          </p:cNvPicPr>
          <p:nvPr/>
        </p:nvPicPr>
        <p:blipFill>
          <a:blip r:embed="rId3" cstate="print"/>
          <a:stretch>
            <a:fillRect/>
          </a:stretch>
        </p:blipFill>
        <p:spPr>
          <a:xfrm rot="5400000">
            <a:off x="-889000" y="889000"/>
            <a:ext cx="7112000" cy="5334000"/>
          </a:xfrm>
          <a:prstGeom prst="rect">
            <a:avLst/>
          </a:prstGeom>
        </p:spPr>
      </p:pic>
      <p:sp>
        <p:nvSpPr>
          <p:cNvPr id="3" name="TextBox 2"/>
          <p:cNvSpPr txBox="1"/>
          <p:nvPr/>
        </p:nvSpPr>
        <p:spPr>
          <a:xfrm>
            <a:off x="5562600" y="228600"/>
            <a:ext cx="3581400" cy="6555641"/>
          </a:xfrm>
          <a:prstGeom prst="rect">
            <a:avLst/>
          </a:prstGeom>
          <a:noFill/>
        </p:spPr>
        <p:txBody>
          <a:bodyPr wrap="square" rtlCol="0">
            <a:spAutoFit/>
          </a:bodyPr>
          <a:lstStyle/>
          <a:p>
            <a:r>
              <a:rPr lang="en-US" sz="3500" dirty="0" smtClean="0"/>
              <a:t>The Virtual Learning Center works closely with the Special Needs department and the English Language Learners department to create classes that meet the educational needs of each student.</a:t>
            </a:r>
            <a:endParaRPr lang="en-US" sz="3500" dirty="0"/>
          </a:p>
        </p:txBody>
      </p:sp>
    </p:spTree>
    <p:custDataLst>
      <p:tags r:id="rId1"/>
    </p:custDataLst>
  </p:cSld>
  <p:clrMapOvr>
    <a:overrideClrMapping bg1="dk1" tx1="lt1" bg2="dk2" tx2="lt2" accent1="accent1" accent2="accent2" accent3="accent3" accent4="accent4" accent5="accent5" accent6="accent6" hlink="hlink" folHlink="folHlink"/>
  </p:clrMapOvr>
  <p:transition advTm="1167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google.com/url?source=imgres&amp;ct=img&amp;q=http://witsalliance.files.wordpress.com/2009/09/aa039576-teacher-copy.jpg&amp;usg=AFQjCNGooB_H8VNnvOIMFUd3Vb0AqdiXFw"/>
          <p:cNvPicPr>
            <a:picLocks noChangeAspect="1" noChangeArrowheads="1"/>
          </p:cNvPicPr>
          <p:nvPr/>
        </p:nvPicPr>
        <p:blipFill>
          <a:blip r:embed="rId3" cstate="print"/>
          <a:srcRect/>
          <a:stretch>
            <a:fillRect/>
          </a:stretch>
        </p:blipFill>
        <p:spPr bwMode="auto">
          <a:xfrm>
            <a:off x="0" y="-457200"/>
            <a:ext cx="9232900" cy="9380332"/>
          </a:xfrm>
          <a:prstGeom prst="rect">
            <a:avLst/>
          </a:prstGeom>
          <a:noFill/>
        </p:spPr>
      </p:pic>
      <p:sp>
        <p:nvSpPr>
          <p:cNvPr id="4" name="TextBox 3"/>
          <p:cNvSpPr txBox="1"/>
          <p:nvPr/>
        </p:nvSpPr>
        <p:spPr>
          <a:xfrm>
            <a:off x="4038600" y="304800"/>
            <a:ext cx="4953000" cy="5262979"/>
          </a:xfrm>
          <a:prstGeom prst="rect">
            <a:avLst/>
          </a:prstGeom>
          <a:noFill/>
        </p:spPr>
        <p:txBody>
          <a:bodyPr wrap="square" rtlCol="0">
            <a:spAutoFit/>
          </a:bodyPr>
          <a:lstStyle/>
          <a:p>
            <a:r>
              <a:rPr lang="en-US" sz="4800" dirty="0" smtClean="0">
                <a:solidFill>
                  <a:schemeClr val="bg1"/>
                </a:solidFill>
              </a:rPr>
              <a:t>The VLC can also create tailor-made supplemental teaching materials to assist regular classroom teachers.</a:t>
            </a:r>
            <a:endParaRPr lang="en-US" sz="4800" dirty="0">
              <a:solidFill>
                <a:schemeClr val="bg1"/>
              </a:solidFill>
            </a:endParaRPr>
          </a:p>
        </p:txBody>
      </p:sp>
    </p:spTree>
    <p:custDataLst>
      <p:tags r:id="rId1"/>
    </p:custDataLst>
  </p:cSld>
  <p:clrMapOvr>
    <a:masterClrMapping/>
  </p:clrMapOvr>
  <p:transition advTm="80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MG0013.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914400" y="152400"/>
            <a:ext cx="3352800" cy="2123658"/>
          </a:xfrm>
          <a:prstGeom prst="rect">
            <a:avLst/>
          </a:prstGeom>
          <a:noFill/>
        </p:spPr>
        <p:txBody>
          <a:bodyPr wrap="square" rtlCol="0">
            <a:spAutoFit/>
          </a:bodyPr>
          <a:lstStyle/>
          <a:p>
            <a:r>
              <a:rPr lang="en-US" sz="4400" dirty="0" smtClean="0">
                <a:solidFill>
                  <a:srgbClr val="0070C0"/>
                </a:solidFill>
              </a:rPr>
              <a:t>What can a VLC student expect?</a:t>
            </a:r>
            <a:endParaRPr lang="en-US" sz="4400" dirty="0">
              <a:solidFill>
                <a:srgbClr val="0070C0"/>
              </a:solidFill>
            </a:endParaRPr>
          </a:p>
        </p:txBody>
      </p:sp>
    </p:spTree>
    <p:custDataLst>
      <p:tags r:id="rId1"/>
    </p:custDataLst>
  </p:cSld>
  <p:clrMapOvr>
    <a:masterClrMapping/>
  </p:clrMapOvr>
  <p:transition advTm="368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3" name="Picture 12" descr="PIMG0002.JPG"/>
          <p:cNvPicPr>
            <a:picLocks noChangeAspect="1"/>
          </p:cNvPicPr>
          <p:nvPr/>
        </p:nvPicPr>
        <p:blipFill>
          <a:blip r:embed="rId3" cstate="print"/>
          <a:stretch>
            <a:fillRect/>
          </a:stretch>
        </p:blipFill>
        <p:spPr>
          <a:xfrm>
            <a:off x="152400" y="3048000"/>
            <a:ext cx="2540000" cy="1905000"/>
          </a:xfrm>
          <a:prstGeom prst="rect">
            <a:avLst/>
          </a:prstGeom>
        </p:spPr>
      </p:pic>
      <p:sp>
        <p:nvSpPr>
          <p:cNvPr id="10" name="TextBox 9"/>
          <p:cNvSpPr txBox="1"/>
          <p:nvPr/>
        </p:nvSpPr>
        <p:spPr>
          <a:xfrm>
            <a:off x="3810000" y="0"/>
            <a:ext cx="5334000" cy="1569660"/>
          </a:xfrm>
          <a:prstGeom prst="rect">
            <a:avLst/>
          </a:prstGeom>
          <a:noFill/>
        </p:spPr>
        <p:txBody>
          <a:bodyPr wrap="square" rtlCol="0">
            <a:spAutoFit/>
          </a:bodyPr>
          <a:lstStyle/>
          <a:p>
            <a:r>
              <a:rPr lang="en-US" sz="4800" b="1" dirty="0" smtClean="0"/>
              <a:t>Online and Off-line Activities </a:t>
            </a:r>
            <a:endParaRPr lang="en-US" sz="4800" b="1" dirty="0"/>
          </a:p>
        </p:txBody>
      </p:sp>
      <p:pic>
        <p:nvPicPr>
          <p:cNvPr id="6" name="Picture 5" descr="PIMG0001.jpg"/>
          <p:cNvPicPr>
            <a:picLocks noChangeAspect="1"/>
          </p:cNvPicPr>
          <p:nvPr/>
        </p:nvPicPr>
        <p:blipFill>
          <a:blip r:embed="rId4" cstate="print"/>
          <a:stretch>
            <a:fillRect/>
          </a:stretch>
        </p:blipFill>
        <p:spPr>
          <a:xfrm>
            <a:off x="2362200" y="3886200"/>
            <a:ext cx="3962400" cy="2971800"/>
          </a:xfrm>
          <a:prstGeom prst="rect">
            <a:avLst/>
          </a:prstGeom>
        </p:spPr>
      </p:pic>
      <p:pic>
        <p:nvPicPr>
          <p:cNvPr id="11" name="Picture 10" descr="PIMG0003.JPG"/>
          <p:cNvPicPr>
            <a:picLocks noChangeAspect="1"/>
          </p:cNvPicPr>
          <p:nvPr/>
        </p:nvPicPr>
        <p:blipFill>
          <a:blip r:embed="rId5" cstate="print"/>
          <a:stretch>
            <a:fillRect/>
          </a:stretch>
        </p:blipFill>
        <p:spPr>
          <a:xfrm>
            <a:off x="5791200" y="1714500"/>
            <a:ext cx="3352800" cy="2514600"/>
          </a:xfrm>
          <a:prstGeom prst="rect">
            <a:avLst/>
          </a:prstGeom>
        </p:spPr>
      </p:pic>
      <p:pic>
        <p:nvPicPr>
          <p:cNvPr id="9" name="Picture 8" descr="PIMG0610.JPG"/>
          <p:cNvPicPr>
            <a:picLocks noChangeAspect="1"/>
          </p:cNvPicPr>
          <p:nvPr/>
        </p:nvPicPr>
        <p:blipFill>
          <a:blip r:embed="rId6" cstate="print"/>
          <a:stretch>
            <a:fillRect/>
          </a:stretch>
        </p:blipFill>
        <p:spPr>
          <a:xfrm>
            <a:off x="-228600" y="0"/>
            <a:ext cx="3759200" cy="2819400"/>
          </a:xfrm>
          <a:prstGeom prst="rect">
            <a:avLst/>
          </a:prstGeom>
        </p:spPr>
      </p:pic>
      <p:pic>
        <p:nvPicPr>
          <p:cNvPr id="16" name="Picture 15" descr="PIMG0014.JPG"/>
          <p:cNvPicPr>
            <a:picLocks noChangeAspect="1"/>
          </p:cNvPicPr>
          <p:nvPr/>
        </p:nvPicPr>
        <p:blipFill>
          <a:blip r:embed="rId7" cstate="print"/>
          <a:stretch>
            <a:fillRect/>
          </a:stretch>
        </p:blipFill>
        <p:spPr>
          <a:xfrm>
            <a:off x="6705600" y="5029200"/>
            <a:ext cx="2438400" cy="1828800"/>
          </a:xfrm>
          <a:prstGeom prst="rect">
            <a:avLst/>
          </a:prstGeom>
        </p:spPr>
      </p:pic>
    </p:spTree>
    <p:custDataLst>
      <p:tags r:id="rId1"/>
    </p:custDataLst>
  </p:cSld>
  <p:clrMapOvr>
    <a:overrideClrMapping bg1="dk1" tx1="lt1" bg2="dk2" tx2="lt2" accent1="accent1" accent2="accent2" accent3="accent3" accent4="accent4" accent5="accent5" accent6="accent6" hlink="hlink" folHlink="folHlink"/>
  </p:clrMapOvr>
  <p:transition advTm="40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4" descr="C:\Documents and Settings\colemanl\Local Settings\Temporary Internet Files\Content.IE5\4SQ36SCW\MPj04386200000[1].jpg"/>
          <p:cNvPicPr>
            <a:picLocks noChangeAspect="1" noChangeArrowheads="1"/>
          </p:cNvPicPr>
          <p:nvPr/>
        </p:nvPicPr>
        <p:blipFill>
          <a:blip r:embed="rId3" cstate="print"/>
          <a:srcRect/>
          <a:stretch>
            <a:fillRect/>
          </a:stretch>
        </p:blipFill>
        <p:spPr bwMode="auto">
          <a:xfrm>
            <a:off x="-228600" y="0"/>
            <a:ext cx="10331276" cy="6858000"/>
          </a:xfrm>
          <a:prstGeom prst="rect">
            <a:avLst/>
          </a:prstGeom>
          <a:noFill/>
        </p:spPr>
      </p:pic>
      <p:sp>
        <p:nvSpPr>
          <p:cNvPr id="5" name="TextBox 4"/>
          <p:cNvSpPr txBox="1"/>
          <p:nvPr/>
        </p:nvSpPr>
        <p:spPr>
          <a:xfrm>
            <a:off x="685800" y="914400"/>
            <a:ext cx="7924800" cy="1015663"/>
          </a:xfrm>
          <a:prstGeom prst="rect">
            <a:avLst/>
          </a:prstGeom>
          <a:noFill/>
        </p:spPr>
        <p:txBody>
          <a:bodyPr wrap="square" rtlCol="0">
            <a:spAutoFit/>
          </a:bodyPr>
          <a:lstStyle/>
          <a:p>
            <a:endParaRPr lang="en-US" sz="6000" dirty="0"/>
          </a:p>
        </p:txBody>
      </p:sp>
      <p:sp>
        <p:nvSpPr>
          <p:cNvPr id="4" name="Rectangle 3"/>
          <p:cNvSpPr/>
          <p:nvPr/>
        </p:nvSpPr>
        <p:spPr>
          <a:xfrm>
            <a:off x="3200400" y="2133600"/>
            <a:ext cx="3657600" cy="4154984"/>
          </a:xfrm>
          <a:prstGeom prst="rect">
            <a:avLst/>
          </a:prstGeom>
        </p:spPr>
        <p:txBody>
          <a:bodyPr wrap="square">
            <a:spAutoFit/>
          </a:bodyPr>
          <a:lstStyle/>
          <a:p>
            <a:pPr algn="ctr"/>
            <a:r>
              <a:rPr lang="en-US" sz="4400" dirty="0" smtClean="0"/>
              <a:t>As educators, </a:t>
            </a:r>
          </a:p>
          <a:p>
            <a:pPr algn="ctr"/>
            <a:r>
              <a:rPr lang="en-US" sz="4400" dirty="0" smtClean="0"/>
              <a:t>today we are  focusing on not just </a:t>
            </a:r>
            <a:r>
              <a:rPr lang="en-US" sz="4400" b="1" u="sng" dirty="0" smtClean="0"/>
              <a:t>teaching</a:t>
            </a:r>
            <a:r>
              <a:rPr lang="en-US" sz="4400" dirty="0" smtClean="0"/>
              <a:t>, </a:t>
            </a:r>
          </a:p>
          <a:p>
            <a:pPr algn="ctr"/>
            <a:r>
              <a:rPr lang="en-US" sz="4400" dirty="0" smtClean="0"/>
              <a:t>but </a:t>
            </a:r>
            <a:r>
              <a:rPr lang="en-US" sz="4400" b="1" u="sng" dirty="0" smtClean="0"/>
              <a:t>learning</a:t>
            </a:r>
            <a:r>
              <a:rPr lang="en-US" sz="4400" dirty="0" smtClean="0"/>
              <a:t>.</a:t>
            </a:r>
            <a:endParaRPr lang="en-US" sz="4400" dirty="0"/>
          </a:p>
        </p:txBody>
      </p:sp>
    </p:spTree>
    <p:custDataLst>
      <p:tags r:id="rId1"/>
    </p:custDataLst>
  </p:cSld>
  <p:clrMapOvr>
    <a:overrideClrMapping bg1="dk1" tx1="lt1" bg2="dk2" tx2="lt2" accent1="accent1" accent2="accent2" accent3="accent3" accent4="accent4" accent5="accent5" accent6="accent6" hlink="hlink" folHlink="folHlink"/>
  </p:clrMapOvr>
  <p:transition spd="med" advTm="578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8914" name="Picture 2" descr="http://images.google.com/url?source=imgres&amp;ct=img&amp;q=http://www.wsc.nodak.edu/student_organizations/assets/computer_club.jpg&amp;usg=AFQjCNEwyE79CY-H-fKVurdlzIdEPTzpTA"/>
          <p:cNvPicPr>
            <a:picLocks noChangeAspect="1" noChangeArrowheads="1"/>
          </p:cNvPicPr>
          <p:nvPr/>
        </p:nvPicPr>
        <p:blipFill>
          <a:blip r:embed="rId3" cstate="print"/>
          <a:srcRect/>
          <a:stretch>
            <a:fillRect/>
          </a:stretch>
        </p:blipFill>
        <p:spPr bwMode="auto">
          <a:xfrm>
            <a:off x="5638800" y="4038600"/>
            <a:ext cx="3250400" cy="2590800"/>
          </a:xfrm>
          <a:prstGeom prst="rect">
            <a:avLst/>
          </a:prstGeom>
          <a:noFill/>
        </p:spPr>
      </p:pic>
      <p:sp>
        <p:nvSpPr>
          <p:cNvPr id="38915" name="Rectangle 3"/>
          <p:cNvSpPr>
            <a:spLocks noChangeArrowheads="1"/>
          </p:cNvSpPr>
          <p:nvPr/>
        </p:nvSpPr>
        <p:spPr bwMode="auto">
          <a:xfrm>
            <a:off x="228600" y="0"/>
            <a:ext cx="84210449"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All Virtual Learning Center classes earn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½ credits toward graduation.  Each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class incorporates not only Virtual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Prescriptive Learning (VPL) computer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instruction, but also a combination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writing assignments, vocabulary work,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video and movie creations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and presentations, classic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novel</a:t>
            </a:r>
            <a:r>
              <a:rPr kumimoji="0" lang="en-US" sz="3600" b="0" i="0" u="none" strike="noStrike" cap="none" normalizeH="0" dirty="0" smtClean="0">
                <a:ln>
                  <a:noFill/>
                </a:ln>
                <a:effectLst/>
                <a:latin typeface="Arial" pitchFamily="34" charset="0"/>
                <a:ea typeface="Times New Roman" pitchFamily="18" charset="0"/>
              </a:rPr>
              <a:t> </a:t>
            </a:r>
            <a:r>
              <a:rPr kumimoji="0" lang="en-US" sz="3600" b="0" i="0" u="none" strike="noStrike" cap="none" normalizeH="0" baseline="0" dirty="0" smtClean="0">
                <a:ln>
                  <a:noFill/>
                </a:ln>
                <a:effectLst/>
                <a:latin typeface="Arial" pitchFamily="34" charset="0"/>
                <a:ea typeface="Times New Roman" pitchFamily="18" charset="0"/>
              </a:rPr>
              <a:t>readings, current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event summarizations,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worksheet practices,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Times New Roman" pitchFamily="18" charset="0"/>
              </a:rPr>
              <a:t>timeline formations.  </a:t>
            </a:r>
          </a:p>
        </p:txBody>
      </p:sp>
    </p:spTree>
    <p:custDataLst>
      <p:tags r:id="rId1"/>
    </p:custDataLst>
  </p:cSld>
  <p:clrMapOvr>
    <a:overrideClrMapping bg1="dk1" tx1="lt1" bg2="dk2" tx2="lt2" accent1="accent1" accent2="accent2" accent3="accent3" accent4="accent4" accent5="accent5" accent6="accent6" hlink="hlink" folHlink="folHlink"/>
  </p:clrMapOvr>
  <p:transition advTm="2253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1000" fill="hold"/>
                                        <p:tgtEl>
                                          <p:spTgt spid="38915"/>
                                        </p:tgtEl>
                                        <p:attrNameLst>
                                          <p:attrName>ppt_w</p:attrName>
                                        </p:attrNameLst>
                                      </p:cBhvr>
                                      <p:tavLst>
                                        <p:tav tm="0">
                                          <p:val>
                                            <p:strVal val="#ppt_w*0.70"/>
                                          </p:val>
                                        </p:tav>
                                        <p:tav tm="100000">
                                          <p:val>
                                            <p:strVal val="#ppt_w"/>
                                          </p:val>
                                        </p:tav>
                                      </p:tavLst>
                                    </p:anim>
                                    <p:anim calcmode="lin" valueType="num">
                                      <p:cBhvr>
                                        <p:cTn id="13" dur="1000" fill="hold"/>
                                        <p:tgtEl>
                                          <p:spTgt spid="38915"/>
                                        </p:tgtEl>
                                        <p:attrNameLst>
                                          <p:attrName>ppt_h</p:attrName>
                                        </p:attrNameLst>
                                      </p:cBhvr>
                                      <p:tavLst>
                                        <p:tav tm="0">
                                          <p:val>
                                            <p:strVal val="#ppt_h"/>
                                          </p:val>
                                        </p:tav>
                                        <p:tav tm="100000">
                                          <p:val>
                                            <p:strVal val="#ppt_h"/>
                                          </p:val>
                                        </p:tav>
                                      </p:tavLst>
                                    </p:anim>
                                    <p:animEffect transition="in" filter="fade">
                                      <p:cBhvr>
                                        <p:cTn id="14"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7902" name="Picture 14" descr="http://carthage-tigers.com/newchs%20009.JPG"/>
          <p:cNvPicPr>
            <a:picLocks noChangeAspect="1" noChangeArrowheads="1"/>
          </p:cNvPicPr>
          <p:nvPr/>
        </p:nvPicPr>
        <p:blipFill>
          <a:blip r:embed="rId3" cstate="print"/>
          <a:srcRect/>
          <a:stretch>
            <a:fillRect/>
          </a:stretch>
        </p:blipFill>
        <p:spPr bwMode="auto">
          <a:xfrm rot="924972">
            <a:off x="5340852" y="-78455"/>
            <a:ext cx="3810000" cy="2860431"/>
          </a:xfrm>
          <a:prstGeom prst="rect">
            <a:avLst/>
          </a:prstGeom>
          <a:noFill/>
        </p:spPr>
      </p:pic>
      <p:pic>
        <p:nvPicPr>
          <p:cNvPr id="37890" name="Picture 2" descr="http://www.carthage.k12.mo.us/hs/newhighschool/assets/pictures/thumbnails/IMG_0194_JPG.jpg">
            <a:hlinkClick r:id="rId4"/>
          </p:cNvPr>
          <p:cNvPicPr>
            <a:picLocks noChangeAspect="1" noChangeArrowheads="1"/>
          </p:cNvPicPr>
          <p:nvPr/>
        </p:nvPicPr>
        <p:blipFill>
          <a:blip r:embed="rId5" cstate="print"/>
          <a:srcRect/>
          <a:stretch>
            <a:fillRect/>
          </a:stretch>
        </p:blipFill>
        <p:spPr bwMode="auto">
          <a:xfrm rot="20936988">
            <a:off x="3937344" y="1965372"/>
            <a:ext cx="3251200" cy="2438400"/>
          </a:xfrm>
          <a:prstGeom prst="rect">
            <a:avLst/>
          </a:prstGeom>
          <a:noFill/>
        </p:spPr>
      </p:pic>
      <p:pic>
        <p:nvPicPr>
          <p:cNvPr id="37894" name="Picture 6" descr="CTC">
            <a:hlinkClick r:id="rId6"/>
          </p:cNvPr>
          <p:cNvPicPr>
            <a:picLocks noChangeAspect="1" noChangeArrowheads="1"/>
          </p:cNvPicPr>
          <p:nvPr/>
        </p:nvPicPr>
        <p:blipFill>
          <a:blip r:embed="rId7" cstate="print"/>
          <a:srcRect/>
          <a:stretch>
            <a:fillRect/>
          </a:stretch>
        </p:blipFill>
        <p:spPr bwMode="auto">
          <a:xfrm rot="19929597">
            <a:off x="-84657" y="343052"/>
            <a:ext cx="3118873" cy="1389452"/>
          </a:xfrm>
          <a:prstGeom prst="rect">
            <a:avLst/>
          </a:prstGeom>
          <a:noFill/>
        </p:spPr>
      </p:pic>
      <p:pic>
        <p:nvPicPr>
          <p:cNvPr id="37900" name="Picture 12" descr="http://carthage-tigers.com/newchs%20011.JPG"/>
          <p:cNvPicPr>
            <a:picLocks noChangeAspect="1" noChangeArrowheads="1"/>
          </p:cNvPicPr>
          <p:nvPr/>
        </p:nvPicPr>
        <p:blipFill>
          <a:blip r:embed="rId8" cstate="print"/>
          <a:srcRect/>
          <a:stretch>
            <a:fillRect/>
          </a:stretch>
        </p:blipFill>
        <p:spPr bwMode="auto">
          <a:xfrm>
            <a:off x="5257800" y="3886200"/>
            <a:ext cx="3517900" cy="2641131"/>
          </a:xfrm>
          <a:prstGeom prst="rect">
            <a:avLst/>
          </a:prstGeom>
          <a:noFill/>
        </p:spPr>
      </p:pic>
      <p:sp>
        <p:nvSpPr>
          <p:cNvPr id="9" name="TextBox 8"/>
          <p:cNvSpPr txBox="1"/>
          <p:nvPr/>
        </p:nvSpPr>
        <p:spPr>
          <a:xfrm rot="19757479">
            <a:off x="-252918" y="1178353"/>
            <a:ext cx="6633656" cy="830997"/>
          </a:xfrm>
          <a:prstGeom prst="rect">
            <a:avLst/>
          </a:prstGeom>
          <a:noFill/>
        </p:spPr>
        <p:txBody>
          <a:bodyPr wrap="square" rtlCol="0">
            <a:spAutoFit/>
          </a:bodyPr>
          <a:lstStyle/>
          <a:p>
            <a:r>
              <a:rPr lang="en-US" sz="4800" b="1" dirty="0" smtClean="0"/>
              <a:t>Various Work Locations</a:t>
            </a:r>
            <a:endParaRPr lang="en-US" sz="4800" b="1" dirty="0"/>
          </a:p>
        </p:txBody>
      </p:sp>
      <p:sp>
        <p:nvSpPr>
          <p:cNvPr id="10" name="TextBox 9"/>
          <p:cNvSpPr txBox="1"/>
          <p:nvPr/>
        </p:nvSpPr>
        <p:spPr>
          <a:xfrm>
            <a:off x="304800" y="3581400"/>
            <a:ext cx="5105400" cy="2554545"/>
          </a:xfrm>
          <a:prstGeom prst="rect">
            <a:avLst/>
          </a:prstGeom>
          <a:noFill/>
        </p:spPr>
        <p:txBody>
          <a:bodyPr wrap="square" rtlCol="0">
            <a:spAutoFit/>
          </a:bodyPr>
          <a:lstStyle/>
          <a:p>
            <a:r>
              <a:rPr lang="en-US" sz="4000" dirty="0" smtClean="0"/>
              <a:t>Students can work on their Virtual Learning assignments on </a:t>
            </a:r>
            <a:r>
              <a:rPr lang="en-US" sz="4000" b="1" u="sng" dirty="0" smtClean="0"/>
              <a:t>ANY</a:t>
            </a:r>
            <a:r>
              <a:rPr lang="en-US" sz="4000" dirty="0" smtClean="0"/>
              <a:t> school computer.   </a:t>
            </a:r>
            <a:endParaRPr lang="en-US" sz="4000" dirty="0"/>
          </a:p>
        </p:txBody>
      </p:sp>
      <p:sp>
        <p:nvSpPr>
          <p:cNvPr id="11" name="Rectangle 10"/>
          <p:cNvSpPr/>
          <p:nvPr/>
        </p:nvSpPr>
        <p:spPr>
          <a:xfrm rot="1773954">
            <a:off x="5000910" y="2284407"/>
            <a:ext cx="4520661" cy="769441"/>
          </a:xfrm>
          <a:prstGeom prst="rect">
            <a:avLst/>
          </a:prstGeom>
        </p:spPr>
        <p:txBody>
          <a:bodyPr wrap="none">
            <a:spAutoFit/>
          </a:bodyPr>
          <a:lstStyle/>
          <a:p>
            <a:r>
              <a:rPr lang="en-US" sz="4400" dirty="0" smtClean="0">
                <a:solidFill>
                  <a:srgbClr val="002060"/>
                </a:solidFill>
              </a:rPr>
              <a:t>250+ workstations </a:t>
            </a:r>
            <a:endParaRPr lang="en-US" sz="4400" dirty="0">
              <a:solidFill>
                <a:srgbClr val="002060"/>
              </a:solidFill>
            </a:endParaRPr>
          </a:p>
        </p:txBody>
      </p:sp>
    </p:spTree>
    <p:custDataLst>
      <p:tags r:id="rId1"/>
    </p:custDataLst>
  </p:cSld>
  <p:clrMapOvr>
    <a:overrideClrMapping bg1="dk1" tx1="lt1" bg2="dk2" tx2="lt2" accent1="accent1" accent2="accent2" accent3="accent3" accent4="accent4" accent5="accent5" accent6="accent6" hlink="hlink" folHlink="folHlink"/>
  </p:clrMapOvr>
  <p:transition advTm="926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1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google.com/url?source=imgres&amp;ct=img&amp;q=http://www.dreamstime.com/progress-bar-chart-up-arrow-earth-on-graph-paper-thumb8384772.jpg&amp;usg=AFQjCNGSQnKTvsYQ152Lfb7diMYidlOjNA"/>
          <p:cNvPicPr>
            <a:picLocks noChangeAspect="1" noChangeArrowheads="1"/>
          </p:cNvPicPr>
          <p:nvPr/>
        </p:nvPicPr>
        <p:blipFill>
          <a:blip r:embed="rId3" cstate="print"/>
          <a:srcRect/>
          <a:stretch>
            <a:fillRect/>
          </a:stretch>
        </p:blipFill>
        <p:spPr bwMode="auto">
          <a:xfrm>
            <a:off x="0" y="-1295400"/>
            <a:ext cx="9232900" cy="9232900"/>
          </a:xfrm>
          <a:prstGeom prst="rect">
            <a:avLst/>
          </a:prstGeom>
          <a:noFill/>
        </p:spPr>
      </p:pic>
      <p:sp>
        <p:nvSpPr>
          <p:cNvPr id="4" name="TextBox 3"/>
          <p:cNvSpPr txBox="1"/>
          <p:nvPr/>
        </p:nvSpPr>
        <p:spPr>
          <a:xfrm>
            <a:off x="1143000" y="685800"/>
            <a:ext cx="4800600" cy="1446550"/>
          </a:xfrm>
          <a:prstGeom prst="rect">
            <a:avLst/>
          </a:prstGeom>
          <a:noFill/>
        </p:spPr>
        <p:txBody>
          <a:bodyPr wrap="square" rtlCol="0">
            <a:spAutoFit/>
          </a:bodyPr>
          <a:lstStyle/>
          <a:p>
            <a:r>
              <a:rPr lang="en-US" sz="4400" dirty="0" smtClean="0"/>
              <a:t>Weekly Progress Report</a:t>
            </a:r>
            <a:endParaRPr lang="en-US" sz="4400" dirty="0"/>
          </a:p>
        </p:txBody>
      </p:sp>
      <p:sp>
        <p:nvSpPr>
          <p:cNvPr id="5" name="TextBox 4"/>
          <p:cNvSpPr txBox="1"/>
          <p:nvPr/>
        </p:nvSpPr>
        <p:spPr>
          <a:xfrm>
            <a:off x="1143000" y="2209800"/>
            <a:ext cx="4800600" cy="1938992"/>
          </a:xfrm>
          <a:prstGeom prst="rect">
            <a:avLst/>
          </a:prstGeom>
          <a:noFill/>
        </p:spPr>
        <p:txBody>
          <a:bodyPr wrap="square" rtlCol="0">
            <a:spAutoFit/>
          </a:bodyPr>
          <a:lstStyle/>
          <a:p>
            <a:r>
              <a:rPr lang="en-US" sz="2400" dirty="0" smtClean="0"/>
              <a:t>Students are conferenced as to their attendance and academic progress.  This accountability tends to make a student more responsible and successful.</a:t>
            </a:r>
            <a:endParaRPr lang="en-US" sz="2400" dirty="0"/>
          </a:p>
        </p:txBody>
      </p:sp>
    </p:spTree>
    <p:custDataLst>
      <p:tags r:id="rId1"/>
    </p:custDataLst>
  </p:cSld>
  <p:clrMapOvr>
    <a:masterClrMapping/>
  </p:clrMapOvr>
  <p:transition advTm="104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google.com/url?source=imgres&amp;ct=img&amp;q=http://carthage-tigers.com/03-13courthouse_9389.jpg&amp;usg=AFQjCNECb4CjW8Wu-H4KzJyOT7ilZcLiqQ"/>
          <p:cNvPicPr>
            <a:picLocks noChangeAspect="1" noChangeArrowheads="1"/>
          </p:cNvPicPr>
          <p:nvPr/>
        </p:nvPicPr>
        <p:blipFill>
          <a:blip r:embed="rId3" cstate="print"/>
          <a:srcRect/>
          <a:stretch>
            <a:fillRect/>
          </a:stretch>
        </p:blipFill>
        <p:spPr bwMode="auto">
          <a:xfrm>
            <a:off x="0" y="0"/>
            <a:ext cx="4584700" cy="6863539"/>
          </a:xfrm>
          <a:prstGeom prst="rect">
            <a:avLst/>
          </a:prstGeom>
          <a:noFill/>
        </p:spPr>
      </p:pic>
      <p:sp>
        <p:nvSpPr>
          <p:cNvPr id="3" name="TextBox 2"/>
          <p:cNvSpPr txBox="1"/>
          <p:nvPr/>
        </p:nvSpPr>
        <p:spPr>
          <a:xfrm>
            <a:off x="4648200" y="228600"/>
            <a:ext cx="4343400" cy="1569660"/>
          </a:xfrm>
          <a:prstGeom prst="rect">
            <a:avLst/>
          </a:prstGeom>
          <a:noFill/>
        </p:spPr>
        <p:txBody>
          <a:bodyPr wrap="square" rtlCol="0">
            <a:spAutoFit/>
          </a:bodyPr>
          <a:lstStyle/>
          <a:p>
            <a:r>
              <a:rPr lang="en-US" sz="3200" dirty="0" smtClean="0"/>
              <a:t>The VLC also offers the Missouri Options Program (</a:t>
            </a:r>
            <a:r>
              <a:rPr lang="en-US" sz="3200" dirty="0" err="1" smtClean="0"/>
              <a:t>MoOp</a:t>
            </a:r>
            <a:r>
              <a:rPr lang="en-US" sz="3200" dirty="0" smtClean="0"/>
              <a:t>)</a:t>
            </a:r>
            <a:endParaRPr lang="en-US" sz="3200" dirty="0"/>
          </a:p>
        </p:txBody>
      </p:sp>
      <p:sp>
        <p:nvSpPr>
          <p:cNvPr id="4" name="Rectangle 3"/>
          <p:cNvSpPr/>
          <p:nvPr/>
        </p:nvSpPr>
        <p:spPr>
          <a:xfrm>
            <a:off x="4648200" y="1828800"/>
            <a:ext cx="4343400" cy="4524315"/>
          </a:xfrm>
          <a:prstGeom prst="rect">
            <a:avLst/>
          </a:prstGeom>
        </p:spPr>
        <p:txBody>
          <a:bodyPr wrap="square">
            <a:spAutoFit/>
          </a:bodyPr>
          <a:lstStyle/>
          <a:p>
            <a:r>
              <a:rPr lang="en-US" sz="3200" dirty="0" err="1" smtClean="0">
                <a:solidFill>
                  <a:srgbClr val="0070C0"/>
                </a:solidFill>
              </a:rPr>
              <a:t>MoOp</a:t>
            </a:r>
            <a:r>
              <a:rPr lang="en-US" sz="3200" dirty="0" smtClean="0">
                <a:solidFill>
                  <a:srgbClr val="0070C0"/>
                </a:solidFill>
              </a:rPr>
              <a:t> was designed to assist students who have the capability to complete Missouri high school graduation requirements, but for a variety of reasons lack the credits needed to graduate with their class. </a:t>
            </a:r>
            <a:endParaRPr lang="en-US" sz="3200" dirty="0">
              <a:solidFill>
                <a:srgbClr val="0070C0"/>
              </a:solidFill>
            </a:endParaRPr>
          </a:p>
        </p:txBody>
      </p:sp>
    </p:spTree>
    <p:custDataLst>
      <p:tags r:id="rId1"/>
    </p:custDataLst>
  </p:cSld>
  <p:clrMapOvr>
    <a:masterClrMapping/>
  </p:clrMapOvr>
  <p:transition advTm="1450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7000"/>
            <a:lum/>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ttp://images.google.com/url?source=imgres&amp;ct=img&amp;q=http://blog.nj.com/njv_editorial_page/2009/06/large_graduation.jpg&amp;usg=AFQjCNE8KvisUiIi7dyZYUpl2EYG4s9P6w"/>
          <p:cNvPicPr>
            <a:picLocks noChangeAspect="1" noChangeArrowheads="1"/>
          </p:cNvPicPr>
          <p:nvPr/>
        </p:nvPicPr>
        <p:blipFill>
          <a:blip r:embed="rId4" cstate="print">
            <a:lum contrast="-43000"/>
          </a:blip>
          <a:srcRect/>
          <a:stretch>
            <a:fillRect/>
          </a:stretch>
        </p:blipFill>
        <p:spPr bwMode="auto">
          <a:xfrm>
            <a:off x="0" y="-136525"/>
            <a:ext cx="10503406" cy="6994525"/>
          </a:xfrm>
          <a:prstGeom prst="rect">
            <a:avLst/>
          </a:prstGeom>
          <a:noFill/>
        </p:spPr>
      </p:pic>
      <p:sp>
        <p:nvSpPr>
          <p:cNvPr id="3" name="TextBox 2"/>
          <p:cNvSpPr txBox="1"/>
          <p:nvPr/>
        </p:nvSpPr>
        <p:spPr>
          <a:xfrm>
            <a:off x="838200" y="762000"/>
            <a:ext cx="8077200" cy="5078313"/>
          </a:xfrm>
          <a:prstGeom prst="rect">
            <a:avLst/>
          </a:prstGeom>
          <a:noFill/>
        </p:spPr>
        <p:txBody>
          <a:bodyPr wrap="square" rtlCol="0">
            <a:spAutoFit/>
          </a:bodyPr>
          <a:lstStyle/>
          <a:p>
            <a:r>
              <a:rPr lang="en-US" sz="5400" b="1" dirty="0" err="1" smtClean="0">
                <a:solidFill>
                  <a:schemeClr val="bg1"/>
                </a:solidFill>
              </a:rPr>
              <a:t>MoOp</a:t>
            </a:r>
            <a:r>
              <a:rPr lang="en-US" sz="5400" b="1" dirty="0" smtClean="0">
                <a:solidFill>
                  <a:schemeClr val="bg1"/>
                </a:solidFill>
              </a:rPr>
              <a:t> prepares students to prove their aptitude by successfully completing the Missouri equivalency test (GED), thus earning their high school diploma.</a:t>
            </a:r>
            <a:endParaRPr lang="en-US" sz="5400" b="1" dirty="0">
              <a:solidFill>
                <a:schemeClr val="bg1"/>
              </a:solidFill>
            </a:endParaRPr>
          </a:p>
        </p:txBody>
      </p:sp>
    </p:spTree>
    <p:custDataLst>
      <p:tags r:id="rId1"/>
    </p:custDataLst>
  </p:cSld>
  <p:clrMapOvr>
    <a:masterClrMapping/>
  </p:clrMapOvr>
  <p:transition advTm="910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0" y="152400"/>
            <a:ext cx="4495800" cy="6494085"/>
          </a:xfrm>
          <a:prstGeom prst="rect">
            <a:avLst/>
          </a:prstGeom>
          <a:noFill/>
        </p:spPr>
        <p:txBody>
          <a:bodyPr wrap="square" rtlCol="0">
            <a:spAutoFit/>
          </a:bodyPr>
          <a:lstStyle/>
          <a:p>
            <a:r>
              <a:rPr lang="en-US" sz="3200" b="1" dirty="0" smtClean="0"/>
              <a:t>The Virtual Learning Center is a showpiece for the Carthage school system.  Because of their unprecedented success, the VLC administration and staff were asked to present their educational techniques, procedural  practices, record keeping, and statistical outcomes to a state-wide audience in Jefferson City.</a:t>
            </a:r>
          </a:p>
        </p:txBody>
      </p:sp>
      <p:pic>
        <p:nvPicPr>
          <p:cNvPr id="41990" name="Picture 6" descr="http://images.google.com/url?source=imgres&amp;ct=img&amp;q=http://www.digitalmediathoughts.com/images/Capitol%2520Building.jpg&amp;usg=AFQjCNE72tsVVuAfoIzaLov44PUwqJEATg"/>
          <p:cNvPicPr>
            <a:picLocks noChangeAspect="1" noChangeArrowheads="1"/>
          </p:cNvPicPr>
          <p:nvPr/>
        </p:nvPicPr>
        <p:blipFill>
          <a:blip r:embed="rId3" cstate="print"/>
          <a:srcRect/>
          <a:stretch>
            <a:fillRect/>
          </a:stretch>
        </p:blipFill>
        <p:spPr bwMode="auto">
          <a:xfrm>
            <a:off x="4572000" y="0"/>
            <a:ext cx="5795010" cy="6858000"/>
          </a:xfrm>
          <a:prstGeom prst="rect">
            <a:avLst/>
          </a:prstGeom>
          <a:noFill/>
        </p:spPr>
      </p:pic>
    </p:spTree>
    <p:custDataLst>
      <p:tags r:id="rId1"/>
    </p:custDataLst>
  </p:cSld>
  <p:clrMapOvr>
    <a:overrideClrMapping bg1="dk1" tx1="lt1" bg2="dk2" tx2="lt2" accent1="accent1" accent2="accent2" accent3="accent3" accent4="accent4" accent5="accent5" accent6="accent6" hlink="hlink" folHlink="folHlink"/>
  </p:clrMapOvr>
  <p:transition advTm="149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blinds(horizontal)">
                                      <p:cBhvr>
                                        <p:cTn id="7" dur="500"/>
                                        <p:tgtEl>
                                          <p:spTgt spid="4199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arthage tiger.jpg"/>
          <p:cNvPicPr>
            <a:picLocks noChangeAspect="1"/>
          </p:cNvPicPr>
          <p:nvPr/>
        </p:nvPicPr>
        <p:blipFill>
          <a:blip r:embed="rId3" cstate="print"/>
          <a:stretch>
            <a:fillRect/>
          </a:stretch>
        </p:blipFill>
        <p:spPr>
          <a:xfrm>
            <a:off x="838200" y="914400"/>
            <a:ext cx="7467600" cy="5600700"/>
          </a:xfrm>
          <a:prstGeom prst="rect">
            <a:avLst/>
          </a:prstGeom>
        </p:spPr>
      </p:pic>
      <p:sp>
        <p:nvSpPr>
          <p:cNvPr id="2" name="TextBox 1"/>
          <p:cNvSpPr txBox="1"/>
          <p:nvPr/>
        </p:nvSpPr>
        <p:spPr>
          <a:xfrm>
            <a:off x="381000" y="152400"/>
            <a:ext cx="8534400" cy="646331"/>
          </a:xfrm>
          <a:prstGeom prst="rect">
            <a:avLst/>
          </a:prstGeom>
          <a:noFill/>
        </p:spPr>
        <p:txBody>
          <a:bodyPr wrap="square" rtlCol="0">
            <a:spAutoFit/>
          </a:bodyPr>
          <a:lstStyle/>
          <a:p>
            <a:r>
              <a:rPr lang="en-US" sz="3600" dirty="0" smtClean="0">
                <a:solidFill>
                  <a:srgbClr val="FF0000"/>
                </a:solidFill>
              </a:rPr>
              <a:t>The Virtual Learning Center has a lot to offer</a:t>
            </a:r>
            <a:endParaRPr lang="en-US" sz="3600" dirty="0">
              <a:solidFill>
                <a:srgbClr val="FF0000"/>
              </a:solidFill>
            </a:endParaRPr>
          </a:p>
        </p:txBody>
      </p:sp>
    </p:spTree>
    <p:custDataLst>
      <p:tags r:id="rId1"/>
    </p:custDataLst>
  </p:cSld>
  <p:clrMapOvr>
    <a:overrideClrMapping bg1="dk1" tx1="lt1" bg2="dk2" tx2="lt2" accent1="accent1" accent2="accent2" accent3="accent3" accent4="accent4" accent5="accent5" accent6="accent6" hlink="hlink" folHlink="folHlink"/>
  </p:clrMapOvr>
  <p:transition advTm="75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fill="hold" grpId="1" nodeType="clickEffect">
                                  <p:stCondLst>
                                    <p:cond delay="0"/>
                                  </p:stCondLst>
                                  <p:iterate type="lt">
                                    <p:tmPct val="0"/>
                                  </p:iterate>
                                  <p:childTnLst>
                                    <p:animClr clrSpc="hsl" dir="cw">
                                      <p:cBhvr override="childStyle">
                                        <p:cTn id="11" dur="5000" fill="hold"/>
                                        <p:tgtEl>
                                          <p:spTgt spid="2"/>
                                        </p:tgtEl>
                                        <p:attrNameLst>
                                          <p:attrName>style.color</p:attrName>
                                        </p:attrNameLst>
                                      </p:cBhvr>
                                      <p:by>
                                        <p:hsl h="-7200000" s="0" l="0"/>
                                      </p:by>
                                    </p:animClr>
                                    <p:animClr clrSpc="hsl" dir="cw">
                                      <p:cBhvr>
                                        <p:cTn id="12" dur="5000" fill="hold"/>
                                        <p:tgtEl>
                                          <p:spTgt spid="2"/>
                                        </p:tgtEl>
                                        <p:attrNameLst>
                                          <p:attrName>fillcolor</p:attrName>
                                        </p:attrNameLst>
                                      </p:cBhvr>
                                      <p:by>
                                        <p:hsl h="-7200000" s="0" l="0"/>
                                      </p:by>
                                    </p:animClr>
                                    <p:animClr clrSpc="hsl" dir="cw">
                                      <p:cBhvr>
                                        <p:cTn id="13" dur="5000" fill="hold"/>
                                        <p:tgtEl>
                                          <p:spTgt spid="2"/>
                                        </p:tgtEl>
                                        <p:attrNameLst>
                                          <p:attrName>stroke.color</p:attrName>
                                        </p:attrNameLst>
                                      </p:cBhvr>
                                      <p:by>
                                        <p:hsl h="-7200000" s="0" l="0"/>
                                      </p:by>
                                    </p:animClr>
                                    <p:set>
                                      <p:cBhvr>
                                        <p:cTn id="14" dur="5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4034" name="Picture 2" descr="http://images.google.com/url?source=imgres&amp;ct=img&amp;q=http://3.bp.blogspot.com/_919KGO0U6Zs/Sa2lkx5QgTI/AAAAAAAACEE/qSySpUeUWH8/s400/Graduation_menu.jpg&amp;usg=AFQjCNGqmaYPsva0T_B5yhW928jLYC2rPQ"/>
          <p:cNvPicPr>
            <a:picLocks noChangeAspect="1" noChangeArrowheads="1"/>
          </p:cNvPicPr>
          <p:nvPr/>
        </p:nvPicPr>
        <p:blipFill>
          <a:blip r:embed="rId3" cstate="print"/>
          <a:srcRect/>
          <a:stretch>
            <a:fillRect/>
          </a:stretch>
        </p:blipFill>
        <p:spPr bwMode="auto">
          <a:xfrm>
            <a:off x="-182033" y="-136525"/>
            <a:ext cx="9326033" cy="6994525"/>
          </a:xfrm>
          <a:prstGeom prst="rect">
            <a:avLst/>
          </a:prstGeom>
          <a:noFill/>
        </p:spPr>
      </p:pic>
      <p:sp>
        <p:nvSpPr>
          <p:cNvPr id="2" name="TextBox 1"/>
          <p:cNvSpPr txBox="1"/>
          <p:nvPr/>
        </p:nvSpPr>
        <p:spPr>
          <a:xfrm>
            <a:off x="457200" y="1524000"/>
            <a:ext cx="8229600" cy="3785652"/>
          </a:xfrm>
          <a:prstGeom prst="rect">
            <a:avLst/>
          </a:prstGeom>
          <a:noFill/>
        </p:spPr>
        <p:txBody>
          <a:bodyPr wrap="square" rtlCol="0">
            <a:spAutoFit/>
          </a:bodyPr>
          <a:lstStyle/>
          <a:p>
            <a:pPr>
              <a:buFont typeface="Wingdings" pitchFamily="2" charset="2"/>
              <a:buChar char="Ø"/>
            </a:pPr>
            <a:r>
              <a:rPr lang="en-US" sz="4800" dirty="0" smtClean="0"/>
              <a:t>Online and Off-line Instruction</a:t>
            </a:r>
          </a:p>
          <a:p>
            <a:pPr>
              <a:buFont typeface="Wingdings" pitchFamily="2" charset="2"/>
              <a:buChar char="Ø"/>
            </a:pPr>
            <a:r>
              <a:rPr lang="en-US" sz="4800" dirty="0" smtClean="0"/>
              <a:t>A Variety of Locations</a:t>
            </a:r>
          </a:p>
          <a:p>
            <a:pPr>
              <a:buFont typeface="Wingdings" pitchFamily="2" charset="2"/>
              <a:buChar char="Ø"/>
            </a:pPr>
            <a:r>
              <a:rPr lang="en-US" sz="4800" dirty="0" smtClean="0"/>
              <a:t>Flexible Scheduling</a:t>
            </a:r>
          </a:p>
          <a:p>
            <a:pPr>
              <a:buFont typeface="Wingdings" pitchFamily="2" charset="2"/>
              <a:buChar char="Ø"/>
            </a:pPr>
            <a:r>
              <a:rPr lang="en-US" sz="4800" dirty="0" smtClean="0"/>
              <a:t>Weekly Progress Reports</a:t>
            </a:r>
          </a:p>
          <a:p>
            <a:pPr>
              <a:buFont typeface="Wingdings" pitchFamily="2" charset="2"/>
              <a:buChar char="Ø"/>
            </a:pPr>
            <a:r>
              <a:rPr lang="en-US" sz="4800" dirty="0" smtClean="0"/>
              <a:t>Missouri Options Program</a:t>
            </a:r>
            <a:endParaRPr lang="en-US" sz="4800" dirty="0"/>
          </a:p>
        </p:txBody>
      </p:sp>
    </p:spTree>
    <p:custDataLst>
      <p:tags r:id="rId1"/>
    </p:custDataLst>
  </p:cSld>
  <p:clrMapOvr>
    <a:overrideClrMapping bg1="dk1" tx1="lt1" bg2="dk2" tx2="lt2" accent1="accent1" accent2="accent2" accent3="accent3" accent4="accent4" accent5="accent5" accent6="accent6" hlink="hlink" folHlink="folHlink"/>
  </p:clrMapOvr>
  <p:transition advTm="868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66" name="Picture 65" descr="img022.jpg"/>
          <p:cNvPicPr>
            <a:picLocks noChangeAspect="1"/>
          </p:cNvPicPr>
          <p:nvPr/>
        </p:nvPicPr>
        <p:blipFill>
          <a:blip r:embed="rId3" cstate="print"/>
          <a:stretch>
            <a:fillRect/>
          </a:stretch>
        </p:blipFill>
        <p:spPr>
          <a:xfrm rot="991914">
            <a:off x="6218168" y="4420875"/>
            <a:ext cx="3578352" cy="2449696"/>
          </a:xfrm>
          <a:prstGeom prst="rect">
            <a:avLst/>
          </a:prstGeom>
        </p:spPr>
      </p:pic>
      <p:pic>
        <p:nvPicPr>
          <p:cNvPr id="64" name="Picture 63" descr="PIMG0631.JPG"/>
          <p:cNvPicPr>
            <a:picLocks noChangeAspect="1"/>
          </p:cNvPicPr>
          <p:nvPr/>
        </p:nvPicPr>
        <p:blipFill>
          <a:blip r:embed="rId4" cstate="print"/>
          <a:stretch>
            <a:fillRect/>
          </a:stretch>
        </p:blipFill>
        <p:spPr>
          <a:xfrm rot="407872">
            <a:off x="-155304" y="4093027"/>
            <a:ext cx="3657600" cy="2743200"/>
          </a:xfrm>
          <a:prstGeom prst="rect">
            <a:avLst/>
          </a:prstGeom>
        </p:spPr>
      </p:pic>
      <p:pic>
        <p:nvPicPr>
          <p:cNvPr id="9" name="Picture 8" descr="imagejpeg_2_01.jpg"/>
          <p:cNvPicPr>
            <a:picLocks noChangeAspect="1"/>
          </p:cNvPicPr>
          <p:nvPr/>
        </p:nvPicPr>
        <p:blipFill>
          <a:blip r:embed="rId5" cstate="print"/>
          <a:stretch>
            <a:fillRect/>
          </a:stretch>
        </p:blipFill>
        <p:spPr>
          <a:xfrm rot="1461031">
            <a:off x="6431704" y="755292"/>
            <a:ext cx="3048000" cy="2286000"/>
          </a:xfrm>
          <a:prstGeom prst="rect">
            <a:avLst/>
          </a:prstGeom>
        </p:spPr>
      </p:pic>
      <p:sp>
        <p:nvSpPr>
          <p:cNvPr id="2" name="TextBox 1"/>
          <p:cNvSpPr txBox="1"/>
          <p:nvPr/>
        </p:nvSpPr>
        <p:spPr>
          <a:xfrm>
            <a:off x="304800" y="152400"/>
            <a:ext cx="8382000" cy="1569660"/>
          </a:xfrm>
          <a:prstGeom prst="rect">
            <a:avLst/>
          </a:prstGeom>
          <a:noFill/>
        </p:spPr>
        <p:txBody>
          <a:bodyPr wrap="square" rtlCol="0">
            <a:spAutoFit/>
          </a:bodyPr>
          <a:lstStyle/>
          <a:p>
            <a:r>
              <a:rPr lang="en-US" sz="3200" b="1" dirty="0" smtClean="0"/>
              <a:t>Along with all the opportunities available, students seem to really enjoy the atmosphere and style of learning at the VLC!</a:t>
            </a:r>
            <a:endParaRPr lang="en-US" sz="3200" b="1" dirty="0"/>
          </a:p>
        </p:txBody>
      </p:sp>
      <p:pic>
        <p:nvPicPr>
          <p:cNvPr id="34" name="Picture 33" descr="PIMG0054.JPG"/>
          <p:cNvPicPr>
            <a:picLocks noChangeAspect="1"/>
          </p:cNvPicPr>
          <p:nvPr/>
        </p:nvPicPr>
        <p:blipFill>
          <a:blip r:embed="rId6" cstate="print"/>
          <a:stretch>
            <a:fillRect/>
          </a:stretch>
        </p:blipFill>
        <p:spPr>
          <a:xfrm rot="21048714">
            <a:off x="-446643" y="1828881"/>
            <a:ext cx="3048000" cy="2286000"/>
          </a:xfrm>
          <a:prstGeom prst="rect">
            <a:avLst/>
          </a:prstGeom>
        </p:spPr>
      </p:pic>
      <p:pic>
        <p:nvPicPr>
          <p:cNvPr id="61" name="Picture 60" descr="PIMG0630.JPG"/>
          <p:cNvPicPr>
            <a:picLocks noChangeAspect="1"/>
          </p:cNvPicPr>
          <p:nvPr/>
        </p:nvPicPr>
        <p:blipFill>
          <a:blip r:embed="rId7" cstate="print"/>
          <a:stretch>
            <a:fillRect/>
          </a:stretch>
        </p:blipFill>
        <p:spPr>
          <a:xfrm>
            <a:off x="2209800" y="1752600"/>
            <a:ext cx="4876800" cy="3657600"/>
          </a:xfrm>
          <a:prstGeom prst="rect">
            <a:avLst/>
          </a:prstGeom>
        </p:spPr>
      </p:pic>
      <p:pic>
        <p:nvPicPr>
          <p:cNvPr id="70" name="Picture 69" descr="Copy of 101309114.jpg"/>
          <p:cNvPicPr>
            <a:picLocks noChangeAspect="1"/>
          </p:cNvPicPr>
          <p:nvPr/>
        </p:nvPicPr>
        <p:blipFill>
          <a:blip r:embed="rId8" cstate="print"/>
          <a:stretch>
            <a:fillRect/>
          </a:stretch>
        </p:blipFill>
        <p:spPr>
          <a:xfrm>
            <a:off x="3581400" y="5334000"/>
            <a:ext cx="2286000" cy="1714500"/>
          </a:xfrm>
          <a:prstGeom prst="rect">
            <a:avLst/>
          </a:prstGeom>
        </p:spPr>
      </p:pic>
      <p:pic>
        <p:nvPicPr>
          <p:cNvPr id="77" name="Picture 76" descr="PIMG0024.JPG"/>
          <p:cNvPicPr>
            <a:picLocks noChangeAspect="1"/>
          </p:cNvPicPr>
          <p:nvPr/>
        </p:nvPicPr>
        <p:blipFill>
          <a:blip r:embed="rId9" cstate="print"/>
          <a:stretch>
            <a:fillRect/>
          </a:stretch>
        </p:blipFill>
        <p:spPr>
          <a:xfrm>
            <a:off x="7239000" y="2971800"/>
            <a:ext cx="1752600" cy="1314450"/>
          </a:xfrm>
          <a:prstGeom prst="rect">
            <a:avLst/>
          </a:prstGeom>
        </p:spPr>
      </p:pic>
    </p:spTree>
    <p:custDataLst>
      <p:tags r:id="rId1"/>
    </p:custDataLst>
  </p:cSld>
  <p:clrMapOvr>
    <a:overrideClrMapping bg1="dk1" tx1="lt1" bg2="dk2" tx2="lt2" accent1="accent1" accent2="accent2" accent3="accent3" accent4="accent4" accent5="accent5" accent6="accent6" hlink="hlink" folHlink="folHlink"/>
  </p:clrMapOvr>
  <p:transition advTm="172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randombar(horizontal)">
                                      <p:cBhvr>
                                        <p:cTn id="24" dur="10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randombar(horizontal)">
                                      <p:cBhvr>
                                        <p:cTn id="29" dur="1000"/>
                                        <p:tgtEl>
                                          <p:spTgt spid="6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randombar(horizontal)">
                                      <p:cBhvr>
                                        <p:cTn id="34" dur="10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randombar(horizontal)">
                                      <p:cBhvr>
                                        <p:cTn id="39" dur="10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randombar(horizontal)">
                                      <p:cBhvr>
                                        <p:cTn id="44"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images.google.com/url?source=imgres&amp;ct=img&amp;q=http://www.thedailygreen.com/cm/thedailygreen/images/RV/changing-season-fall-www-lg.jpg&amp;usg=AFQjCNGqBi6MABwuZ8fwsHBDgCsLK6Sj0Q"/>
          <p:cNvPicPr>
            <a:picLocks noChangeAspect="1" noChangeArrowheads="1"/>
          </p:cNvPicPr>
          <p:nvPr/>
        </p:nvPicPr>
        <p:blipFill>
          <a:blip r:embed="rId3" cstate="print">
            <a:lum contrast="-37000"/>
          </a:blip>
          <a:srcRect/>
          <a:stretch>
            <a:fillRect/>
          </a:stretch>
        </p:blipFill>
        <p:spPr bwMode="auto">
          <a:xfrm>
            <a:off x="-1" y="0"/>
            <a:ext cx="10028767" cy="7848600"/>
          </a:xfrm>
          <a:prstGeom prst="rect">
            <a:avLst/>
          </a:prstGeom>
          <a:noFill/>
        </p:spPr>
      </p:pic>
      <p:sp>
        <p:nvSpPr>
          <p:cNvPr id="3" name="TextBox 2"/>
          <p:cNvSpPr txBox="1"/>
          <p:nvPr/>
        </p:nvSpPr>
        <p:spPr>
          <a:xfrm>
            <a:off x="228600" y="990600"/>
            <a:ext cx="9525000" cy="4708981"/>
          </a:xfrm>
          <a:prstGeom prst="rect">
            <a:avLst/>
          </a:prstGeom>
          <a:noFill/>
        </p:spPr>
        <p:txBody>
          <a:bodyPr wrap="square" rtlCol="0">
            <a:spAutoFit/>
          </a:bodyPr>
          <a:lstStyle/>
          <a:p>
            <a:r>
              <a:rPr lang="en-US" sz="5000" b="1" dirty="0" smtClean="0"/>
              <a:t>The Virtual Learning Center is an important part of what we do in Carthage to provide the best possible education for our students. “Graduation Matters” </a:t>
            </a:r>
          </a:p>
          <a:p>
            <a:r>
              <a:rPr lang="en-US" sz="5000" b="1" dirty="0" smtClean="0"/>
              <a:t>to us, and to them.</a:t>
            </a:r>
            <a:endParaRPr lang="en-US" sz="5000" b="1" dirty="0"/>
          </a:p>
        </p:txBody>
      </p:sp>
    </p:spTree>
    <p:custDataLst>
      <p:tags r:id="rId1"/>
    </p:custDataLst>
  </p:cSld>
  <p:clrMapOvr>
    <a:masterClrMapping/>
  </p:clrMapOvr>
  <p:transition advTm="901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4147" name="Picture 3" descr="C:\Documents and Settings\colemanl\Local Settings\Temporary Internet Files\Content.IE5\SASKKN60\MPj04394970000[1].jpg"/>
          <p:cNvPicPr>
            <a:picLocks noChangeAspect="1" noChangeArrowheads="1"/>
          </p:cNvPicPr>
          <p:nvPr/>
        </p:nvPicPr>
        <p:blipFill>
          <a:blip r:embed="rId3" cstate="print">
            <a:lum contrast="-43000"/>
          </a:blip>
          <a:srcRect/>
          <a:stretch>
            <a:fillRect/>
          </a:stretch>
        </p:blipFill>
        <p:spPr bwMode="auto">
          <a:xfrm>
            <a:off x="533400" y="685800"/>
            <a:ext cx="8217860" cy="5486400"/>
          </a:xfrm>
          <a:prstGeom prst="rect">
            <a:avLst/>
          </a:prstGeom>
          <a:noFill/>
        </p:spPr>
      </p:pic>
      <p:sp>
        <p:nvSpPr>
          <p:cNvPr id="5" name="TextBox 4"/>
          <p:cNvSpPr txBox="1"/>
          <p:nvPr/>
        </p:nvSpPr>
        <p:spPr>
          <a:xfrm>
            <a:off x="457200" y="1066800"/>
            <a:ext cx="8534400" cy="4170372"/>
          </a:xfrm>
          <a:prstGeom prst="rect">
            <a:avLst/>
          </a:prstGeom>
          <a:noFill/>
        </p:spPr>
        <p:txBody>
          <a:bodyPr wrap="square" rtlCol="0">
            <a:spAutoFit/>
          </a:bodyPr>
          <a:lstStyle/>
          <a:p>
            <a:r>
              <a:rPr lang="en-US" sz="5300" b="1" dirty="0" smtClean="0"/>
              <a:t>To increase the graduation </a:t>
            </a:r>
          </a:p>
          <a:p>
            <a:r>
              <a:rPr lang="en-US" sz="5300" b="1" dirty="0" smtClean="0"/>
              <a:t>rate, more and more higher </a:t>
            </a:r>
          </a:p>
          <a:p>
            <a:r>
              <a:rPr lang="en-US" sz="5300" b="1" dirty="0" smtClean="0"/>
              <a:t>level colleges and universities  </a:t>
            </a:r>
          </a:p>
          <a:p>
            <a:r>
              <a:rPr lang="en-US" sz="5300" b="1" dirty="0" smtClean="0"/>
              <a:t>are offering online classes as part of their curriculum. </a:t>
            </a:r>
            <a:endParaRPr lang="en-US" sz="5300" b="1" dirty="0"/>
          </a:p>
        </p:txBody>
      </p:sp>
    </p:spTree>
    <p:custDataLst>
      <p:tags r:id="rId1"/>
    </p:custDataLst>
  </p:cSld>
  <p:clrMapOvr>
    <a:overrideClrMapping bg1="dk1" tx1="lt1" bg2="dk2" tx2="lt2" accent1="accent1" accent2="accent2" accent3="accent3" accent4="accent4" accent5="accent5" accent6="accent6" hlink="hlink" folHlink="folHlink"/>
  </p:clrMapOvr>
  <p:transition advTm="818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62" name="Picture 2" descr="http://images.google.com/url?source=imgres&amp;ct=img&amp;q=http://www.kokadesign.com/Tiger%2520w%2520CHS.jpg&amp;usg=AFQjCNHbztBI54bPG5VeslzhtWwWVM8aIg"/>
          <p:cNvPicPr>
            <a:picLocks noChangeAspect="1" noChangeArrowheads="1"/>
          </p:cNvPicPr>
          <p:nvPr/>
        </p:nvPicPr>
        <p:blipFill>
          <a:blip r:embed="rId3" cstate="print"/>
          <a:srcRect/>
          <a:stretch>
            <a:fillRect/>
          </a:stretch>
        </p:blipFill>
        <p:spPr bwMode="auto">
          <a:xfrm>
            <a:off x="838200" y="152400"/>
            <a:ext cx="7334250" cy="6048375"/>
          </a:xfrm>
          <a:prstGeom prst="rect">
            <a:avLst/>
          </a:prstGeom>
          <a:noFill/>
        </p:spPr>
      </p:pic>
      <p:sp>
        <p:nvSpPr>
          <p:cNvPr id="3" name="TextBox 2"/>
          <p:cNvSpPr txBox="1"/>
          <p:nvPr/>
        </p:nvSpPr>
        <p:spPr>
          <a:xfrm>
            <a:off x="1600200" y="5410200"/>
            <a:ext cx="6019800" cy="1200329"/>
          </a:xfrm>
          <a:prstGeom prst="rect">
            <a:avLst/>
          </a:prstGeom>
          <a:noFill/>
        </p:spPr>
        <p:txBody>
          <a:bodyPr wrap="square" rtlCol="0">
            <a:spAutoFit/>
          </a:bodyPr>
          <a:lstStyle/>
          <a:p>
            <a:r>
              <a:rPr lang="en-US" sz="7200" dirty="0" smtClean="0"/>
              <a:t>Carthage Proud</a:t>
            </a:r>
            <a:endParaRPr lang="en-US" sz="7200" dirty="0"/>
          </a:p>
        </p:txBody>
      </p:sp>
      <p:sp>
        <p:nvSpPr>
          <p:cNvPr id="4" name="TextBox 3"/>
          <p:cNvSpPr txBox="1"/>
          <p:nvPr/>
        </p:nvSpPr>
        <p:spPr>
          <a:xfrm rot="20174886">
            <a:off x="465854" y="637610"/>
            <a:ext cx="1905000" cy="1200329"/>
          </a:xfrm>
          <a:prstGeom prst="rect">
            <a:avLst/>
          </a:prstGeom>
          <a:noFill/>
        </p:spPr>
        <p:txBody>
          <a:bodyPr wrap="square" rtlCol="0">
            <a:spAutoFit/>
          </a:bodyPr>
          <a:lstStyle/>
          <a:p>
            <a:r>
              <a:rPr lang="en-US" sz="7200" dirty="0" smtClean="0"/>
              <a:t>VLC</a:t>
            </a:r>
            <a:endParaRPr lang="en-US" sz="7200" dirty="0"/>
          </a:p>
        </p:txBody>
      </p:sp>
      <p:sp>
        <p:nvSpPr>
          <p:cNvPr id="5" name="TextBox 4"/>
          <p:cNvSpPr txBox="1"/>
          <p:nvPr/>
        </p:nvSpPr>
        <p:spPr>
          <a:xfrm rot="1781802">
            <a:off x="7151462" y="680376"/>
            <a:ext cx="1219200" cy="1200329"/>
          </a:xfrm>
          <a:prstGeom prst="rect">
            <a:avLst/>
          </a:prstGeom>
          <a:noFill/>
        </p:spPr>
        <p:txBody>
          <a:bodyPr wrap="square" rtlCol="0">
            <a:spAutoFit/>
          </a:bodyPr>
          <a:lstStyle/>
          <a:p>
            <a:r>
              <a:rPr lang="en-US" sz="7200" dirty="0" smtClean="0"/>
              <a:t>IS</a:t>
            </a:r>
            <a:endParaRPr lang="en-US" sz="7200" dirty="0"/>
          </a:p>
        </p:txBody>
      </p:sp>
    </p:spTree>
    <p:custDataLst>
      <p:tags r:id="rId1"/>
    </p:custDataLst>
  </p:cSld>
  <p:clrMapOvr>
    <a:overrideClrMapping bg1="dk1" tx1="lt1" bg2="dk2" tx2="lt2" accent1="accent1" accent2="accent2" accent3="accent3" accent4="accent4" accent5="accent5" accent6="accent6" hlink="hlink" folHlink="folHlink"/>
  </p:clrMapOvr>
  <p:transition advTm="145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iterate type="lt">
                                    <p:tmPct val="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102" name="Picture 6" descr="http://www.emeryweiner.org/cmtimages/college_life.jpg"/>
          <p:cNvPicPr>
            <a:picLocks noChangeAspect="1" noChangeArrowheads="1"/>
          </p:cNvPicPr>
          <p:nvPr/>
        </p:nvPicPr>
        <p:blipFill>
          <a:blip r:embed="rId3" cstate="print"/>
          <a:srcRect/>
          <a:stretch>
            <a:fillRect/>
          </a:stretch>
        </p:blipFill>
        <p:spPr bwMode="auto">
          <a:xfrm>
            <a:off x="0" y="0"/>
            <a:ext cx="4800600" cy="6945553"/>
          </a:xfrm>
          <a:prstGeom prst="rect">
            <a:avLst/>
          </a:prstGeom>
          <a:noFill/>
        </p:spPr>
      </p:pic>
      <p:sp>
        <p:nvSpPr>
          <p:cNvPr id="7" name="TextBox 6"/>
          <p:cNvSpPr txBox="1"/>
          <p:nvPr/>
        </p:nvSpPr>
        <p:spPr>
          <a:xfrm>
            <a:off x="4800600" y="0"/>
            <a:ext cx="4343400" cy="6986528"/>
          </a:xfrm>
          <a:prstGeom prst="rect">
            <a:avLst/>
          </a:prstGeom>
          <a:noFill/>
        </p:spPr>
        <p:txBody>
          <a:bodyPr wrap="square" rtlCol="0">
            <a:spAutoFit/>
          </a:bodyPr>
          <a:lstStyle/>
          <a:p>
            <a:r>
              <a:rPr lang="en-US" sz="3200" dirty="0" smtClean="0"/>
              <a:t>Harvard</a:t>
            </a:r>
          </a:p>
          <a:p>
            <a:r>
              <a:rPr lang="en-US" sz="3200" dirty="0" smtClean="0"/>
              <a:t>Yale</a:t>
            </a:r>
          </a:p>
          <a:p>
            <a:r>
              <a:rPr lang="en-US" sz="3200" dirty="0" smtClean="0"/>
              <a:t>Notre Dame </a:t>
            </a:r>
          </a:p>
          <a:p>
            <a:r>
              <a:rPr lang="en-US" sz="3200" dirty="0" smtClean="0"/>
              <a:t>Dartmouth</a:t>
            </a:r>
          </a:p>
          <a:p>
            <a:r>
              <a:rPr lang="en-US" sz="3200" dirty="0" smtClean="0"/>
              <a:t>Duke</a:t>
            </a:r>
          </a:p>
          <a:p>
            <a:r>
              <a:rPr lang="en-US" sz="3200" dirty="0" smtClean="0"/>
              <a:t>Stanford</a:t>
            </a:r>
          </a:p>
          <a:p>
            <a:r>
              <a:rPr lang="en-US" sz="3200" dirty="0" smtClean="0"/>
              <a:t>Vassar</a:t>
            </a:r>
          </a:p>
          <a:p>
            <a:r>
              <a:rPr lang="en-US" sz="3200" dirty="0" smtClean="0"/>
              <a:t>Cornell</a:t>
            </a:r>
          </a:p>
          <a:p>
            <a:r>
              <a:rPr lang="en-US" sz="3200" dirty="0" smtClean="0"/>
              <a:t>Brown</a:t>
            </a:r>
          </a:p>
          <a:p>
            <a:r>
              <a:rPr lang="en-US" sz="3200" dirty="0" smtClean="0"/>
              <a:t>John Hopkins</a:t>
            </a:r>
          </a:p>
          <a:p>
            <a:r>
              <a:rPr lang="en-US" sz="3200" dirty="0" smtClean="0"/>
              <a:t>William and Mary</a:t>
            </a:r>
          </a:p>
          <a:p>
            <a:r>
              <a:rPr lang="en-US" sz="3200" dirty="0" smtClean="0"/>
              <a:t>Lehigh</a:t>
            </a:r>
          </a:p>
          <a:p>
            <a:r>
              <a:rPr lang="en-US" sz="3200" dirty="0" smtClean="0"/>
              <a:t>and Wake Forest,</a:t>
            </a:r>
          </a:p>
          <a:p>
            <a:r>
              <a:rPr lang="en-US" sz="3200" dirty="0" smtClean="0"/>
              <a:t>just to name a few.</a:t>
            </a:r>
            <a:endParaRPr lang="en-US" sz="3200" dirty="0"/>
          </a:p>
        </p:txBody>
      </p:sp>
      <p:sp>
        <p:nvSpPr>
          <p:cNvPr id="8" name="TextBox 7"/>
          <p:cNvSpPr txBox="1"/>
          <p:nvPr/>
        </p:nvSpPr>
        <p:spPr>
          <a:xfrm>
            <a:off x="0" y="0"/>
            <a:ext cx="3733800" cy="1754326"/>
          </a:xfrm>
          <a:prstGeom prst="rect">
            <a:avLst/>
          </a:prstGeom>
          <a:noFill/>
        </p:spPr>
        <p:txBody>
          <a:bodyPr wrap="square" rtlCol="0">
            <a:spAutoFit/>
          </a:bodyPr>
          <a:lstStyle/>
          <a:p>
            <a:r>
              <a:rPr lang="en-US" sz="5400" dirty="0" smtClean="0"/>
              <a:t>Universities like:</a:t>
            </a:r>
            <a:endParaRPr lang="en-US" sz="5400" dirty="0"/>
          </a:p>
        </p:txBody>
      </p:sp>
    </p:spTree>
    <p:custDataLst>
      <p:tags r:id="rId1"/>
    </p:custDataLst>
  </p:cSld>
  <p:clrMapOvr>
    <a:overrideClrMapping bg1="dk1" tx1="lt1" bg2="dk2" tx2="lt2" accent1="accent1" accent2="accent2" accent3="accent3" accent4="accent4" accent5="accent5" accent6="accent6" hlink="hlink" folHlink="folHlink"/>
  </p:clrMapOvr>
  <p:transition advTm="85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6" dur="500"/>
                                        <p:tgtEl>
                                          <p:spTgt spid="7">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9" dur="500"/>
                                        <p:tgtEl>
                                          <p:spTgt spid="7">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2" dur="500"/>
                                        <p:tgtEl>
                                          <p:spTgt spid="7">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5" dur="500"/>
                                        <p:tgtEl>
                                          <p:spTgt spid="7">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randombar(horizontal)">
                                      <p:cBhvr>
                                        <p:cTn id="28" dur="500"/>
                                        <p:tgtEl>
                                          <p:spTgt spid="7">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randombar(horizontal)">
                                      <p:cBhvr>
                                        <p:cTn id="31" dur="500"/>
                                        <p:tgtEl>
                                          <p:spTgt spid="7">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randombar(horizontal)">
                                      <p:cBhvr>
                                        <p:cTn id="34" dur="500"/>
                                        <p:tgtEl>
                                          <p:spTgt spid="7">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randombar(horizontal)">
                                      <p:cBhvr>
                                        <p:cTn id="37" dur="500"/>
                                        <p:tgtEl>
                                          <p:spTgt spid="7">
                                            <p:txEl>
                                              <p:pRg st="10" end="1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randombar(horizontal)">
                                      <p:cBhvr>
                                        <p:cTn id="40" dur="500"/>
                                        <p:tgtEl>
                                          <p:spTgt spid="7">
                                            <p:txEl>
                                              <p:pRg st="11" end="11"/>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randombar(horizontal)">
                                      <p:cBhvr>
                                        <p:cTn id="43" dur="500"/>
                                        <p:tgtEl>
                                          <p:spTgt spid="7">
                                            <p:txEl>
                                              <p:pRg st="12" end="12"/>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7">
                                            <p:txEl>
                                              <p:pRg st="13" end="13"/>
                                            </p:txEl>
                                          </p:spTgt>
                                        </p:tgtEl>
                                        <p:attrNameLst>
                                          <p:attrName>style.visibility</p:attrName>
                                        </p:attrNameLst>
                                      </p:cBhvr>
                                      <p:to>
                                        <p:strVal val="visible"/>
                                      </p:to>
                                    </p:set>
                                    <p:animEffect transition="in" filter="randombar(horizontal)">
                                      <p:cBhvr>
                                        <p:cTn id="46"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3122" name="Picture 2" descr="http://www.classof67forever.net/new%20high%20school.jpg"/>
          <p:cNvPicPr>
            <a:picLocks noChangeAspect="1" noChangeArrowheads="1"/>
          </p:cNvPicPr>
          <p:nvPr/>
        </p:nvPicPr>
        <p:blipFill>
          <a:blip r:embed="rId3" cstate="print"/>
          <a:srcRect/>
          <a:stretch>
            <a:fillRect/>
          </a:stretch>
        </p:blipFill>
        <p:spPr bwMode="auto">
          <a:xfrm>
            <a:off x="-762000" y="-228600"/>
            <a:ext cx="9164320" cy="6248400"/>
          </a:xfrm>
          <a:prstGeom prst="rect">
            <a:avLst/>
          </a:prstGeom>
          <a:noFill/>
        </p:spPr>
      </p:pic>
      <p:sp>
        <p:nvSpPr>
          <p:cNvPr id="3" name="Rectangle 2"/>
          <p:cNvSpPr/>
          <p:nvPr/>
        </p:nvSpPr>
        <p:spPr>
          <a:xfrm>
            <a:off x="0" y="228600"/>
            <a:ext cx="8650510" cy="1446550"/>
          </a:xfrm>
          <a:prstGeom prst="rect">
            <a:avLst/>
          </a:prstGeom>
        </p:spPr>
        <p:txBody>
          <a:bodyPr wrap="none">
            <a:spAutoFit/>
          </a:bodyPr>
          <a:lstStyle/>
          <a:p>
            <a:r>
              <a:rPr lang="en-US" sz="4400" dirty="0" smtClean="0">
                <a:solidFill>
                  <a:schemeClr val="tx1">
                    <a:lumMod val="85000"/>
                  </a:schemeClr>
                </a:solidFill>
              </a:rPr>
              <a:t>Now, so does Carthage High School,</a:t>
            </a:r>
          </a:p>
          <a:p>
            <a:r>
              <a:rPr lang="en-US" sz="4400" dirty="0" smtClean="0">
                <a:solidFill>
                  <a:schemeClr val="tx1">
                    <a:lumMod val="85000"/>
                  </a:schemeClr>
                </a:solidFill>
              </a:rPr>
              <a:t>through the Virtual Learning Center!</a:t>
            </a:r>
            <a:endParaRPr lang="en-US" sz="4400" dirty="0">
              <a:solidFill>
                <a:schemeClr val="tx1">
                  <a:lumMod val="85000"/>
                </a:schemeClr>
              </a:solidFill>
            </a:endParaRPr>
          </a:p>
        </p:txBody>
      </p:sp>
    </p:spTree>
    <p:custDataLst>
      <p:tags r:id="rId1"/>
    </p:custDataLst>
  </p:cSld>
  <p:clrMapOvr>
    <a:overrideClrMapping bg1="dk1" tx1="lt1" bg2="dk2" tx2="lt2" accent1="accent1" accent2="accent2" accent3="accent3" accent4="accent4" accent5="accent5" accent6="accent6" hlink="hlink" folHlink="folHlink"/>
  </p:clrMapOvr>
  <p:transition advTm="60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google.com/url?source=imgres&amp;ct=img&amp;q=http://collegecandy.files.wordpress.com/2009/05/graduation-intro.jpg&amp;usg=AFQjCNHoRmyZy34JOLUPC3PrnbwafeJbtA"/>
          <p:cNvPicPr>
            <a:picLocks noChangeAspect="1" noChangeArrowheads="1"/>
          </p:cNvPicPr>
          <p:nvPr/>
        </p:nvPicPr>
        <p:blipFill>
          <a:blip r:embed="rId3" cstate="print">
            <a:lum contrast="-41000"/>
          </a:blip>
          <a:srcRect/>
          <a:stretch>
            <a:fillRect/>
          </a:stretch>
        </p:blipFill>
        <p:spPr bwMode="auto">
          <a:xfrm>
            <a:off x="-457200" y="-136525"/>
            <a:ext cx="11696530" cy="6994525"/>
          </a:xfrm>
          <a:prstGeom prst="rect">
            <a:avLst/>
          </a:prstGeom>
          <a:noFill/>
        </p:spPr>
      </p:pic>
      <p:sp>
        <p:nvSpPr>
          <p:cNvPr id="2" name="Rectangle 1"/>
          <p:cNvSpPr/>
          <p:nvPr/>
        </p:nvSpPr>
        <p:spPr>
          <a:xfrm>
            <a:off x="0" y="304800"/>
            <a:ext cx="9601200" cy="3785652"/>
          </a:xfrm>
          <a:prstGeom prst="rect">
            <a:avLst/>
          </a:prstGeom>
        </p:spPr>
        <p:txBody>
          <a:bodyPr wrap="square">
            <a:spAutoFit/>
          </a:bodyPr>
          <a:lstStyle/>
          <a:p>
            <a:r>
              <a:rPr lang="en-US" sz="4800" b="1" dirty="0" smtClean="0">
                <a:solidFill>
                  <a:schemeClr val="bg1"/>
                </a:solidFill>
              </a:rPr>
              <a:t>The Virtual Learning Center (VLC) provides flexible and innovative opportunities in differentiated instruction, always with the goal of graduation in mind.</a:t>
            </a:r>
            <a:endParaRPr lang="en-US" sz="4800" b="1" dirty="0">
              <a:solidFill>
                <a:schemeClr val="bg1"/>
              </a:solidFill>
            </a:endParaRPr>
          </a:p>
        </p:txBody>
      </p:sp>
    </p:spTree>
    <p:custDataLst>
      <p:tags r:id="rId1"/>
    </p:custDataLst>
  </p:cSld>
  <p:clrMapOvr>
    <a:masterClrMapping/>
  </p:clrMapOvr>
  <p:transition advTm="92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MG0023.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0" y="0"/>
            <a:ext cx="5257800" cy="1754326"/>
          </a:xfrm>
          <a:prstGeom prst="rect">
            <a:avLst/>
          </a:prstGeom>
          <a:noFill/>
        </p:spPr>
        <p:txBody>
          <a:bodyPr wrap="square" rtlCol="0">
            <a:spAutoFit/>
          </a:bodyPr>
          <a:lstStyle/>
          <a:p>
            <a:r>
              <a:rPr lang="en-US" sz="3600" b="1" dirty="0" smtClean="0">
                <a:solidFill>
                  <a:schemeClr val="bg1"/>
                </a:solidFill>
              </a:rPr>
              <a:t>Students choose online classes for a number of different reasons.</a:t>
            </a:r>
            <a:endParaRPr lang="en-US" sz="3600" b="1" dirty="0">
              <a:solidFill>
                <a:schemeClr val="bg1"/>
              </a:solidFill>
            </a:endParaRPr>
          </a:p>
        </p:txBody>
      </p:sp>
    </p:spTree>
    <p:custDataLst>
      <p:tags r:id="rId1"/>
    </p:custDataLst>
  </p:cSld>
  <p:clrMapOvr>
    <a:masterClrMapping/>
  </p:clrMapOvr>
  <p:transition advTm="518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google.com/url?source=imgres&amp;ct=img&amp;q=http://www.gradebook.org/Chemistry%2520Organic.jpg&amp;usg=AFQjCNHU6xFWD-LtvHUMeDSyXiV_9yDm-Q"/>
          <p:cNvPicPr>
            <a:picLocks noChangeAspect="1" noChangeArrowheads="1"/>
          </p:cNvPicPr>
          <p:nvPr/>
        </p:nvPicPr>
        <p:blipFill>
          <a:blip r:embed="rId3" cstate="print"/>
          <a:srcRect/>
          <a:stretch>
            <a:fillRect/>
          </a:stretch>
        </p:blipFill>
        <p:spPr bwMode="auto">
          <a:xfrm>
            <a:off x="0" y="0"/>
            <a:ext cx="9144000" cy="8974502"/>
          </a:xfrm>
          <a:prstGeom prst="rect">
            <a:avLst/>
          </a:prstGeom>
          <a:noFill/>
        </p:spPr>
      </p:pic>
      <p:sp>
        <p:nvSpPr>
          <p:cNvPr id="4" name="TextBox 3"/>
          <p:cNvSpPr txBox="1"/>
          <p:nvPr/>
        </p:nvSpPr>
        <p:spPr>
          <a:xfrm>
            <a:off x="0" y="4419600"/>
            <a:ext cx="4343400" cy="2308324"/>
          </a:xfrm>
          <a:prstGeom prst="rect">
            <a:avLst/>
          </a:prstGeom>
          <a:noFill/>
        </p:spPr>
        <p:txBody>
          <a:bodyPr wrap="square" rtlCol="0">
            <a:spAutoFit/>
          </a:bodyPr>
          <a:lstStyle/>
          <a:p>
            <a:r>
              <a:rPr lang="en-US" sz="4800" dirty="0" smtClean="0">
                <a:solidFill>
                  <a:schemeClr val="bg1"/>
                </a:solidFill>
              </a:rPr>
              <a:t>Some students have scheduling conflicts.</a:t>
            </a:r>
            <a:endParaRPr lang="en-US" sz="4800" dirty="0">
              <a:solidFill>
                <a:schemeClr val="bg1"/>
              </a:solidFill>
            </a:endParaRPr>
          </a:p>
        </p:txBody>
      </p:sp>
    </p:spTree>
    <p:custDataLst>
      <p:tags r:id="rId1"/>
    </p:custDataLst>
  </p:cSld>
  <p:clrMapOvr>
    <a:masterClrMapping/>
  </p:clrMapOvr>
  <p:transition advTm="385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MG0592.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4919008"/>
            <a:ext cx="9144000" cy="1938992"/>
          </a:xfrm>
          <a:prstGeom prst="rect">
            <a:avLst/>
          </a:prstGeom>
          <a:noFill/>
        </p:spPr>
        <p:txBody>
          <a:bodyPr wrap="square" rtlCol="0">
            <a:spAutoFit/>
          </a:bodyPr>
          <a:lstStyle/>
          <a:p>
            <a:r>
              <a:rPr lang="en-US" sz="4000" dirty="0" smtClean="0">
                <a:solidFill>
                  <a:schemeClr val="bg1"/>
                </a:solidFill>
              </a:rPr>
              <a:t>Students can take classes at the </a:t>
            </a:r>
          </a:p>
          <a:p>
            <a:r>
              <a:rPr lang="en-US" sz="4000" dirty="0" smtClean="0">
                <a:solidFill>
                  <a:schemeClr val="bg1"/>
                </a:solidFill>
              </a:rPr>
              <a:t>Virtual Learning Center whenever it </a:t>
            </a:r>
          </a:p>
          <a:p>
            <a:r>
              <a:rPr lang="en-US" sz="4000" dirty="0" smtClean="0">
                <a:solidFill>
                  <a:schemeClr val="bg1"/>
                </a:solidFill>
              </a:rPr>
              <a:t>fits into </a:t>
            </a:r>
            <a:r>
              <a:rPr lang="en-US" sz="4000" b="1" u="sng" dirty="0" smtClean="0">
                <a:solidFill>
                  <a:schemeClr val="bg1"/>
                </a:solidFill>
              </a:rPr>
              <a:t>their</a:t>
            </a:r>
            <a:r>
              <a:rPr lang="en-US" sz="4000" dirty="0" smtClean="0">
                <a:solidFill>
                  <a:schemeClr val="bg1"/>
                </a:solidFill>
              </a:rPr>
              <a:t> schedule.</a:t>
            </a:r>
            <a:endParaRPr lang="en-US" sz="4000" dirty="0">
              <a:solidFill>
                <a:schemeClr val="bg1"/>
              </a:solidFill>
            </a:endParaRPr>
          </a:p>
        </p:txBody>
      </p:sp>
      <p:sp>
        <p:nvSpPr>
          <p:cNvPr id="6" name="TextBox 5"/>
          <p:cNvSpPr txBox="1"/>
          <p:nvPr/>
        </p:nvSpPr>
        <p:spPr>
          <a:xfrm rot="20883352">
            <a:off x="19012" y="372731"/>
            <a:ext cx="4641912" cy="1107996"/>
          </a:xfrm>
          <a:prstGeom prst="rect">
            <a:avLst/>
          </a:prstGeom>
          <a:noFill/>
        </p:spPr>
        <p:txBody>
          <a:bodyPr wrap="none" rtlCol="0">
            <a:spAutoFit/>
          </a:bodyPr>
          <a:lstStyle/>
          <a:p>
            <a:r>
              <a:rPr lang="en-US" sz="6600" b="1" dirty="0" smtClean="0"/>
              <a:t>No problem!</a:t>
            </a:r>
            <a:endParaRPr lang="en-US" sz="6600" b="1" dirty="0"/>
          </a:p>
        </p:txBody>
      </p:sp>
    </p:spTree>
    <p:custDataLst>
      <p:tags r:id="rId1"/>
    </p:custDataLst>
  </p:cSld>
  <p:clrMapOvr>
    <a:masterClrMapping/>
  </p:clrMapOvr>
  <p:transition advTm="567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10.xml><?xml version="1.0" encoding="utf-8"?>
<p:tagLst xmlns:a="http://schemas.openxmlformats.org/drawingml/2006/main" xmlns:r="http://schemas.openxmlformats.org/officeDocument/2006/relationships" xmlns:p="http://schemas.openxmlformats.org/presentationml/2006/main">
  <p:tag name="TIMING" val="|0|3.8|1.1|1.1|1|1.2|1.2|1.1|1"/>
</p:tagLst>
</file>

<file path=ppt/tags/tag11.xml><?xml version="1.0" encoding="utf-8"?>
<p:tagLst xmlns:a="http://schemas.openxmlformats.org/drawingml/2006/main" xmlns:r="http://schemas.openxmlformats.org/officeDocument/2006/relationships" xmlns:p="http://schemas.openxmlformats.org/presentationml/2006/main">
  <p:tag name="TIMING" val="|0.2|2.1"/>
</p:tagLst>
</file>

<file path=ppt/tags/tag12.xml><?xml version="1.0" encoding="utf-8"?>
<p:tagLst xmlns:a="http://schemas.openxmlformats.org/drawingml/2006/main" xmlns:r="http://schemas.openxmlformats.org/officeDocument/2006/relationships" xmlns:p="http://schemas.openxmlformats.org/presentationml/2006/main">
  <p:tag name="TIMING" val="|0.1"/>
</p:tagLst>
</file>

<file path=ppt/tags/tag13.xml><?xml version="1.0" encoding="utf-8"?>
<p:tagLst xmlns:a="http://schemas.openxmlformats.org/drawingml/2006/main" xmlns:r="http://schemas.openxmlformats.org/officeDocument/2006/relationships" xmlns:p="http://schemas.openxmlformats.org/presentationml/2006/main">
  <p:tag name="TIMING" val="|0"/>
</p:tagLst>
</file>

<file path=ppt/tags/tag14.xml><?xml version="1.0" encoding="utf-8"?>
<p:tagLst xmlns:a="http://schemas.openxmlformats.org/drawingml/2006/main" xmlns:r="http://schemas.openxmlformats.org/officeDocument/2006/relationships" xmlns:p="http://schemas.openxmlformats.org/presentationml/2006/main">
  <p:tag name="TIMING" val="|0.2"/>
</p:tagLst>
</file>

<file path=ppt/tags/tag15.xml><?xml version="1.0" encoding="utf-8"?>
<p:tagLst xmlns:a="http://schemas.openxmlformats.org/drawingml/2006/main" xmlns:r="http://schemas.openxmlformats.org/officeDocument/2006/relationships" xmlns:p="http://schemas.openxmlformats.org/presentationml/2006/main">
  <p:tag name="TIMING" val="|0.1"/>
</p:tagLst>
</file>

<file path=ppt/tags/tag16.xml><?xml version="1.0" encoding="utf-8"?>
<p:tagLst xmlns:a="http://schemas.openxmlformats.org/drawingml/2006/main" xmlns:r="http://schemas.openxmlformats.org/officeDocument/2006/relationships" xmlns:p="http://schemas.openxmlformats.org/presentationml/2006/main">
  <p:tag name="TIMING" val="|0.1"/>
</p:tagLst>
</file>

<file path=ppt/tags/tag17.xml><?xml version="1.0" encoding="utf-8"?>
<p:tagLst xmlns:a="http://schemas.openxmlformats.org/drawingml/2006/main" xmlns:r="http://schemas.openxmlformats.org/officeDocument/2006/relationships" xmlns:p="http://schemas.openxmlformats.org/presentationml/2006/main">
  <p:tag name="TIMING" val="|0.1"/>
</p:tagLst>
</file>

<file path=ppt/tags/tag18.xml><?xml version="1.0" encoding="utf-8"?>
<p:tagLst xmlns:a="http://schemas.openxmlformats.org/drawingml/2006/main" xmlns:r="http://schemas.openxmlformats.org/officeDocument/2006/relationships" xmlns:p="http://schemas.openxmlformats.org/presentationml/2006/main">
  <p:tag name="TIMING" val="|0.2"/>
</p:tagLst>
</file>

<file path=ppt/tags/tag19.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20.xml><?xml version="1.0" encoding="utf-8"?>
<p:tagLst xmlns:a="http://schemas.openxmlformats.org/drawingml/2006/main" xmlns:r="http://schemas.openxmlformats.org/officeDocument/2006/relationships" xmlns:p="http://schemas.openxmlformats.org/presentationml/2006/main">
  <p:tag name="TIMING" val="|0|0.9"/>
</p:tagLst>
</file>

<file path=ppt/tags/tag21.xml><?xml version="1.0" encoding="utf-8"?>
<p:tagLst xmlns:a="http://schemas.openxmlformats.org/drawingml/2006/main" xmlns:r="http://schemas.openxmlformats.org/officeDocument/2006/relationships" xmlns:p="http://schemas.openxmlformats.org/presentationml/2006/main">
  <p:tag name="TIMING" val="|0.1|1.5|3.8"/>
</p:tagLst>
</file>

<file path=ppt/tags/tag22.xml><?xml version="1.0" encoding="utf-8"?>
<p:tagLst xmlns:a="http://schemas.openxmlformats.org/drawingml/2006/main" xmlns:r="http://schemas.openxmlformats.org/officeDocument/2006/relationships" xmlns:p="http://schemas.openxmlformats.org/presentationml/2006/main">
  <p:tag name="TIMING" val="|0.1|1.4"/>
</p:tagLst>
</file>

<file path=ppt/tags/tag23.xml><?xml version="1.0" encoding="utf-8"?>
<p:tagLst xmlns:a="http://schemas.openxmlformats.org/drawingml/2006/main" xmlns:r="http://schemas.openxmlformats.org/officeDocument/2006/relationships" xmlns:p="http://schemas.openxmlformats.org/presentationml/2006/main">
  <p:tag name="TIMING" val="|0.2|2.3"/>
</p:tagLst>
</file>

<file path=ppt/tags/tag24.xml><?xml version="1.0" encoding="utf-8"?>
<p:tagLst xmlns:a="http://schemas.openxmlformats.org/drawingml/2006/main" xmlns:r="http://schemas.openxmlformats.org/officeDocument/2006/relationships" xmlns:p="http://schemas.openxmlformats.org/presentationml/2006/main">
  <p:tag name="TIMING" val="|0"/>
</p:tagLst>
</file>

<file path=ppt/tags/tag25.xml><?xml version="1.0" encoding="utf-8"?>
<p:tagLst xmlns:a="http://schemas.openxmlformats.org/drawingml/2006/main" xmlns:r="http://schemas.openxmlformats.org/officeDocument/2006/relationships" xmlns:p="http://schemas.openxmlformats.org/presentationml/2006/main">
  <p:tag name="TIMING" val="|0.1|0.9"/>
</p:tagLst>
</file>

<file path=ppt/tags/tag26.xml><?xml version="1.0" encoding="utf-8"?>
<p:tagLst xmlns:a="http://schemas.openxmlformats.org/drawingml/2006/main" xmlns:r="http://schemas.openxmlformats.org/officeDocument/2006/relationships" xmlns:p="http://schemas.openxmlformats.org/presentationml/2006/main">
  <p:tag name="TIMING" val="|0.2|0.9"/>
</p:tagLst>
</file>

<file path=ppt/tags/tag27.xml><?xml version="1.0" encoding="utf-8"?>
<p:tagLst xmlns:a="http://schemas.openxmlformats.org/drawingml/2006/main" xmlns:r="http://schemas.openxmlformats.org/officeDocument/2006/relationships" xmlns:p="http://schemas.openxmlformats.org/presentationml/2006/main">
  <p:tag name="TIMING" val="|0"/>
</p:tagLst>
</file>

<file path=ppt/tags/tag28.xml><?xml version="1.0" encoding="utf-8"?>
<p:tagLst xmlns:a="http://schemas.openxmlformats.org/drawingml/2006/main" xmlns:r="http://schemas.openxmlformats.org/officeDocument/2006/relationships" xmlns:p="http://schemas.openxmlformats.org/presentationml/2006/main">
  <p:tag name="TIMING" val="|0|5|1.2|1.3|1.2|1.3|1.2|1.1"/>
</p:tagLst>
</file>

<file path=ppt/tags/tag29.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30.xml><?xml version="1.0" encoding="utf-8"?>
<p:tagLst xmlns:a="http://schemas.openxmlformats.org/drawingml/2006/main" xmlns:r="http://schemas.openxmlformats.org/officeDocument/2006/relationships" xmlns:p="http://schemas.openxmlformats.org/presentationml/2006/main">
  <p:tag name="TIMING" val="|0.3|1.1|1.1"/>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1"/>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0.1"/>
</p:tagLst>
</file>

<file path=ppt/tags/tag9.xml><?xml version="1.0" encoding="utf-8"?>
<p:tagLst xmlns:a="http://schemas.openxmlformats.org/drawingml/2006/main" xmlns:r="http://schemas.openxmlformats.org/officeDocument/2006/relationships" xmlns:p="http://schemas.openxmlformats.org/presentationml/2006/main">
  <p:tag name="TIMING" val="|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1974</TotalTime>
  <Words>656</Words>
  <Application>Microsoft Office PowerPoint</Application>
  <PresentationFormat>On-screen Show (4:3)</PresentationFormat>
  <Paragraphs>89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Virtual Learning Center (VLC)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Carthage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Virtual Learning Center</dc:title>
  <dc:creator>Carthage School District</dc:creator>
  <cp:lastModifiedBy>Carthage School District</cp:lastModifiedBy>
  <cp:revision>205</cp:revision>
  <dcterms:created xsi:type="dcterms:W3CDTF">2010-02-16T18:07:30Z</dcterms:created>
  <dcterms:modified xsi:type="dcterms:W3CDTF">2013-02-20T19:45:27Z</dcterms:modified>
</cp:coreProperties>
</file>